
<file path=[Content_Types].xml><?xml version="1.0" encoding="utf-8"?>
<Types xmlns="http://schemas.openxmlformats.org/package/2006/content-types">
  <Default Extension="png" ContentType="image/png"/>
  <Default Extension="jfif" ContentType="image/jpeg"/>
  <Default Extension="jpeg" ContentType="image/jpeg"/>
  <Default Extension="webp" ContentType="image/pn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840" r:id="rId1"/>
  </p:sldMasterIdLst>
  <p:notesMasterIdLst>
    <p:notesMasterId r:id="rId112"/>
  </p:notesMasterIdLst>
  <p:sldIdLst>
    <p:sldId id="256" r:id="rId2"/>
    <p:sldId id="335" r:id="rId3"/>
    <p:sldId id="334" r:id="rId4"/>
    <p:sldId id="336" r:id="rId5"/>
    <p:sldId id="409" r:id="rId6"/>
    <p:sldId id="410" r:id="rId7"/>
    <p:sldId id="413" r:id="rId8"/>
    <p:sldId id="408" r:id="rId9"/>
    <p:sldId id="371" r:id="rId10"/>
    <p:sldId id="372" r:id="rId11"/>
    <p:sldId id="373" r:id="rId12"/>
    <p:sldId id="367" r:id="rId13"/>
    <p:sldId id="368" r:id="rId14"/>
    <p:sldId id="415" r:id="rId15"/>
    <p:sldId id="416" r:id="rId16"/>
    <p:sldId id="417" r:id="rId17"/>
    <p:sldId id="418" r:id="rId18"/>
    <p:sldId id="411" r:id="rId19"/>
    <p:sldId id="374" r:id="rId20"/>
    <p:sldId id="304" r:id="rId21"/>
    <p:sldId id="375" r:id="rId22"/>
    <p:sldId id="305" r:id="rId23"/>
    <p:sldId id="306" r:id="rId24"/>
    <p:sldId id="376" r:id="rId25"/>
    <p:sldId id="307" r:id="rId26"/>
    <p:sldId id="308" r:id="rId27"/>
    <p:sldId id="359" r:id="rId28"/>
    <p:sldId id="360" r:id="rId29"/>
    <p:sldId id="366" r:id="rId30"/>
    <p:sldId id="361" r:id="rId31"/>
    <p:sldId id="380" r:id="rId32"/>
    <p:sldId id="363" r:id="rId33"/>
    <p:sldId id="364" r:id="rId34"/>
    <p:sldId id="365" r:id="rId35"/>
    <p:sldId id="362" r:id="rId36"/>
    <p:sldId id="358" r:id="rId37"/>
    <p:sldId id="381" r:id="rId38"/>
    <p:sldId id="257" r:id="rId39"/>
    <p:sldId id="268" r:id="rId40"/>
    <p:sldId id="258" r:id="rId41"/>
    <p:sldId id="259" r:id="rId42"/>
    <p:sldId id="260" r:id="rId43"/>
    <p:sldId id="261" r:id="rId44"/>
    <p:sldId id="262" r:id="rId45"/>
    <p:sldId id="263" r:id="rId46"/>
    <p:sldId id="264" r:id="rId47"/>
    <p:sldId id="382" r:id="rId48"/>
    <p:sldId id="383" r:id="rId49"/>
    <p:sldId id="370" r:id="rId50"/>
    <p:sldId id="265" r:id="rId51"/>
    <p:sldId id="271" r:id="rId52"/>
    <p:sldId id="272" r:id="rId53"/>
    <p:sldId id="279" r:id="rId54"/>
    <p:sldId id="281" r:id="rId55"/>
    <p:sldId id="282" r:id="rId56"/>
    <p:sldId id="284" r:id="rId57"/>
    <p:sldId id="283" r:id="rId58"/>
    <p:sldId id="286" r:id="rId59"/>
    <p:sldId id="285" r:id="rId60"/>
    <p:sldId id="369" r:id="rId61"/>
    <p:sldId id="288" r:id="rId62"/>
    <p:sldId id="289" r:id="rId63"/>
    <p:sldId id="337" r:id="rId64"/>
    <p:sldId id="407" r:id="rId65"/>
    <p:sldId id="401" r:id="rId66"/>
    <p:sldId id="386" r:id="rId67"/>
    <p:sldId id="387" r:id="rId68"/>
    <p:sldId id="388" r:id="rId69"/>
    <p:sldId id="389" r:id="rId70"/>
    <p:sldId id="390" r:id="rId71"/>
    <p:sldId id="396" r:id="rId72"/>
    <p:sldId id="397" r:id="rId73"/>
    <p:sldId id="301" r:id="rId74"/>
    <p:sldId id="302" r:id="rId75"/>
    <p:sldId id="303" r:id="rId76"/>
    <p:sldId id="420" r:id="rId77"/>
    <p:sldId id="391" r:id="rId78"/>
    <p:sldId id="392" r:id="rId79"/>
    <p:sldId id="398" r:id="rId80"/>
    <p:sldId id="425" r:id="rId81"/>
    <p:sldId id="426" r:id="rId82"/>
    <p:sldId id="428" r:id="rId83"/>
    <p:sldId id="427" r:id="rId84"/>
    <p:sldId id="385" r:id="rId85"/>
    <p:sldId id="421" r:id="rId86"/>
    <p:sldId id="423" r:id="rId87"/>
    <p:sldId id="429" r:id="rId88"/>
    <p:sldId id="430" r:id="rId89"/>
    <p:sldId id="431" r:id="rId90"/>
    <p:sldId id="432" r:id="rId91"/>
    <p:sldId id="311" r:id="rId92"/>
    <p:sldId id="312" r:id="rId93"/>
    <p:sldId id="393" r:id="rId94"/>
    <p:sldId id="422" r:id="rId95"/>
    <p:sldId id="314" r:id="rId96"/>
    <p:sldId id="315" r:id="rId97"/>
    <p:sldId id="379" r:id="rId98"/>
    <p:sldId id="316" r:id="rId99"/>
    <p:sldId id="317" r:id="rId100"/>
    <p:sldId id="318" r:id="rId101"/>
    <p:sldId id="424" r:id="rId102"/>
    <p:sldId id="394" r:id="rId103"/>
    <p:sldId id="395" r:id="rId104"/>
    <p:sldId id="399" r:id="rId105"/>
    <p:sldId id="330" r:id="rId106"/>
    <p:sldId id="414" r:id="rId107"/>
    <p:sldId id="400" r:id="rId108"/>
    <p:sldId id="402" r:id="rId109"/>
    <p:sldId id="403" r:id="rId110"/>
    <p:sldId id="404" r:id="rId1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6" autoAdjust="0"/>
    <p:restoredTop sz="85181" autoAdjust="0"/>
  </p:normalViewPr>
  <p:slideViewPr>
    <p:cSldViewPr snapToGrid="0">
      <p:cViewPr varScale="1">
        <p:scale>
          <a:sx n="97" d="100"/>
          <a:sy n="97" d="100"/>
        </p:scale>
        <p:origin x="113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F1047A-C2DB-4A1B-89E3-C584F7E214EE}" type="datetimeFigureOut">
              <a:rPr lang="en-GB" smtClean="0"/>
              <a:t>18/10/2020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9AD90-50E2-42E1-A24C-039DB57BDB26}" type="slidenum">
              <a:rPr lang="en-GB" smtClean="0"/>
              <a:t>‹#›</a:t>
            </a:fld>
            <a:endParaRPr lang="en-GB"/>
          </a:p>
        </p:txBody>
      </p:sp>
    </p:spTree>
    <p:extLst>
      <p:ext uri="{BB962C8B-B14F-4D97-AF65-F5344CB8AC3E}">
        <p14:creationId xmlns:p14="http://schemas.microsoft.com/office/powerpoint/2010/main" val="3770935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Consider, for example, internal risks – which are, of course, normally more dangerous than external risks. An employee gone rogue, for example, may know which organizational data is most valuable and where and how it is stored – technology layers that combat only external risks will do nothing to prevent that individual from pilfering information and inflicting serious harm. Layering firewalls, intrusion detection systems, and many other network security tools will not reduce the exposure to the risk posed by an insider – and adding more and more layers that address similar risks will not make the situation any better. Reinforcing the strong parts of a dam does not do much if there is a hole in the structure.</a:t>
            </a:r>
          </a:p>
          <a:p>
            <a:endParaRPr lang="en-GB" dirty="0"/>
          </a:p>
        </p:txBody>
      </p:sp>
      <p:sp>
        <p:nvSpPr>
          <p:cNvPr id="4" name="Slide Number Placeholder 3"/>
          <p:cNvSpPr>
            <a:spLocks noGrp="1"/>
          </p:cNvSpPr>
          <p:nvPr>
            <p:ph type="sldNum" sz="quarter" idx="5"/>
          </p:nvPr>
        </p:nvSpPr>
        <p:spPr/>
        <p:txBody>
          <a:bodyPr/>
          <a:lstStyle/>
          <a:p>
            <a:fld id="{BD89AD90-50E2-42E1-A24C-039DB57BDB26}" type="slidenum">
              <a:rPr lang="en-GB" smtClean="0"/>
              <a:t>30</a:t>
            </a:fld>
            <a:endParaRPr lang="en-GB"/>
          </a:p>
        </p:txBody>
      </p:sp>
    </p:spTree>
    <p:extLst>
      <p:ext uri="{BB962C8B-B14F-4D97-AF65-F5344CB8AC3E}">
        <p14:creationId xmlns:p14="http://schemas.microsoft.com/office/powerpoint/2010/main" val="38775252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1B805F-FF0F-4BAA-A3A3-E4F945D687F8}" type="datetimeFigureOut">
              <a:rPr lang="en-US" dirty="0"/>
              <a:t>10/18/2020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B5C51-60B3-48EF-AA78-DB950F30DBA2}" type="datetimeFigureOut">
              <a:rPr lang="en-US" dirty="0"/>
              <a:t>10/18/2020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676B-6E73-4E3B-A9B3-4966DB9B52A5}" type="datetimeFigureOut">
              <a:rPr lang="en-US" dirty="0"/>
              <a:t>10/18/2020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61F3A6-CC5D-4649-8527-DB0C21FDDFD9}" type="datetimeFigureOut">
              <a:rPr lang="en-US" dirty="0"/>
              <a:t>10/18/2020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5B6F927C-B73E-4F9D-ADFE-F6E23BD7CEE8}" type="datetimeFigureOut">
              <a:rPr lang="en-US" dirty="0"/>
              <a:t>10/18/2020</a:t>
            </a:fld>
            <a:endParaRPr lang="en-US" dirty="0"/>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B1FFFF-984A-4EE5-9BF2-EC9310C878F1}" type="datetimeFigureOut">
              <a:rPr lang="en-US" dirty="0"/>
              <a:t>10/18/2020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3271C1-B42E-4A60-A25F-0185B888604B}" type="datetimeFigureOut">
              <a:rPr lang="en-US" dirty="0"/>
              <a:t>10/18/2020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416292-3725-4763-8973-4C59F0403D99}" type="datetimeFigureOut">
              <a:rPr lang="en-US" dirty="0"/>
              <a:t>10/18/2020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996D1-8909-469F-911A-4C12C68BF5D9}" type="datetimeFigureOut">
              <a:rPr lang="en-US" dirty="0"/>
              <a:t>10/18/2020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16A73BC-5D11-4675-B334-102E1E8C9B50}" type="datetimeFigureOut">
              <a:rPr lang="en-US" dirty="0"/>
              <a:t>10/18/2020</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27B8E45F-652B-4E89-8925-000B0AB8FD98}" type="datetimeFigureOut">
              <a:rPr lang="en-US" dirty="0"/>
              <a:t>10/18/2020</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C4A3462A-2D5B-48AF-A3D4-EF8A90A50A80}" type="datetimeFigureOut">
              <a:rPr lang="en-US" dirty="0"/>
              <a:t>10/18/2020</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hyperlink" Target="https://www.amanhardikar.com/mindmaps/Practice.html"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s://cordis.europa.eu/project/id/873169"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cordis.europa.eu/project/id/873169"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1.emf"/><Relationship Id="rId5" Type="http://schemas.openxmlformats.org/officeDocument/2006/relationships/package" Target="../embeddings/Microsoft_Word_Document.docx"/><Relationship Id="rId4" Type="http://schemas.openxmlformats.org/officeDocument/2006/relationships/image" Target="../media/image7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www.tutorialspoint.com/security_testing/hacking_web_applications.htm" TargetMode="External"/><Relationship Id="rId7" Type="http://schemas.openxmlformats.org/officeDocument/2006/relationships/hyperlink" Target="https://owasp.org/www-project-application-security-verification-standard/" TargetMode="External"/><Relationship Id="rId2" Type="http://schemas.openxmlformats.org/officeDocument/2006/relationships/hyperlink" Target="http://www.pentest-standard.org/index.php/PTES_Technical_Guidelines" TargetMode="External"/><Relationship Id="rId1" Type="http://schemas.openxmlformats.org/officeDocument/2006/relationships/slideLayout" Target="../slideLayouts/slideLayout2.xml"/><Relationship Id="rId6" Type="http://schemas.openxmlformats.org/officeDocument/2006/relationships/hyperlink" Target="https://www.owasp.org/index.php/Main_Page" TargetMode="External"/><Relationship Id="rId5" Type="http://schemas.openxmlformats.org/officeDocument/2006/relationships/hyperlink" Target="http://www.isecom.org/research/" TargetMode="External"/><Relationship Id="rId4" Type="http://schemas.openxmlformats.org/officeDocument/2006/relationships/hyperlink" Target="http://www.pentest-standard.org/index.php/Main_Page"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webp"/><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cordis.europa.eu/project/id/873169"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web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www.youtube.com/watch?v=VGGmBhARuiY"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web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webp"/><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2.xml.rels><?xml version="1.0" encoding="UTF-8" standalone="yes"?>
<Relationships xmlns="http://schemas.openxmlformats.org/package/2006/relationships"><Relationship Id="rId2" Type="http://schemas.openxmlformats.org/officeDocument/2006/relationships/image" Target="../media/image27.web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web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web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web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web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eveloper.mozilla.org/en-US/docs/Glossary/Cache" TargetMode="External"/><Relationship Id="rId2" Type="http://schemas.openxmlformats.org/officeDocument/2006/relationships/hyperlink" Target="https://developer.mozilla.org/en-US/docs/Glossary/Proxy_server"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2" Type="http://schemas.openxmlformats.org/officeDocument/2006/relationships/hyperlink" Target="https://developer.mozilla.org/en-US/docs/Web/HTTP/Headers/Host"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hyperlink" Target="https://developer.mozilla.org/en-US/docs/Tools/Network_Monitor"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www.pentest-standard.org/index.php/Reporting" TargetMode="External"/><Relationship Id="rId3" Type="http://schemas.openxmlformats.org/officeDocument/2006/relationships/hyperlink" Target="http://www.pentest-standard.org/index.php/Intelligence_Gathering" TargetMode="External"/><Relationship Id="rId7" Type="http://schemas.openxmlformats.org/officeDocument/2006/relationships/hyperlink" Target="http://www.pentest-standard.org/index.php/Post_Exploitation" TargetMode="External"/><Relationship Id="rId2" Type="http://schemas.openxmlformats.org/officeDocument/2006/relationships/hyperlink" Target="http://www.pentest-standard.org/index.php/Pre-engagement" TargetMode="External"/><Relationship Id="rId1" Type="http://schemas.openxmlformats.org/officeDocument/2006/relationships/slideLayout" Target="../slideLayouts/slideLayout2.xml"/><Relationship Id="rId6" Type="http://schemas.openxmlformats.org/officeDocument/2006/relationships/hyperlink" Target="http://www.pentest-standard.org/index.php/Exploitation" TargetMode="External"/><Relationship Id="rId5" Type="http://schemas.openxmlformats.org/officeDocument/2006/relationships/hyperlink" Target="http://www.pentest-standard.org/index.php/Vulnerability_Analysis" TargetMode="External"/><Relationship Id="rId4" Type="http://schemas.openxmlformats.org/officeDocument/2006/relationships/hyperlink" Target="http://www.pentest-standard.org/index.php/Threat_Modeling"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owasp.org/"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owasp.org/projects/"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owasp.org/www-project-webgoat/"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owasp.org/www-project-webgoat/"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WebGoat/WebGoat/releases" TargetMode="External"/><Relationship Id="rId2" Type="http://schemas.openxmlformats.org/officeDocument/2006/relationships/hyperlink" Target="https://owasp.org/www-project-webgoat/"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example/..%5c..%5csomeother/file"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example.com/foo.cgi?home=foo.cgi" TargetMode="External"/><Relationship Id="rId2" Type="http://schemas.openxmlformats.org/officeDocument/2006/relationships/hyperlink" Target="http://example.com/foo.cgi?home=index.htm" TargetMode="External"/><Relationship Id="rId1" Type="http://schemas.openxmlformats.org/officeDocument/2006/relationships/slideLayout" Target="../slideLayouts/slideLayout2.xml"/><Relationship Id="rId5" Type="http://schemas.openxmlformats.org/officeDocument/2006/relationships/hyperlink" Target="http://example/scripts/foo.cgi?page=../scripts/foo.cgi%00txt" TargetMode="External"/><Relationship Id="rId4" Type="http://schemas.openxmlformats.org/officeDocument/2006/relationships/hyperlink" Target="http://example.com/scripts/foo.cgi?page=menu.txt"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2.webp"/><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13A38-DC9C-46ED-95B9-CA940E547D1B}"/>
              </a:ext>
            </a:extLst>
          </p:cNvPr>
          <p:cNvSpPr>
            <a:spLocks noGrp="1"/>
          </p:cNvSpPr>
          <p:nvPr>
            <p:ph type="ctrTitle"/>
          </p:nvPr>
        </p:nvSpPr>
        <p:spPr/>
        <p:txBody>
          <a:bodyPr/>
          <a:lstStyle/>
          <a:p>
            <a:r>
              <a:rPr lang="en-GB" dirty="0"/>
              <a:t>Introduction to Web Application Security</a:t>
            </a:r>
          </a:p>
        </p:txBody>
      </p:sp>
      <p:sp>
        <p:nvSpPr>
          <p:cNvPr id="3" name="Subtitle 2">
            <a:extLst>
              <a:ext uri="{FF2B5EF4-FFF2-40B4-BE49-F238E27FC236}">
                <a16:creationId xmlns:a16="http://schemas.microsoft.com/office/drawing/2014/main" id="{E2304034-630C-416A-99D9-C43F42B5932D}"/>
              </a:ext>
            </a:extLst>
          </p:cNvPr>
          <p:cNvSpPr>
            <a:spLocks noGrp="1"/>
          </p:cNvSpPr>
          <p:nvPr>
            <p:ph type="subTitle" idx="1"/>
          </p:nvPr>
        </p:nvSpPr>
        <p:spPr>
          <a:xfrm>
            <a:off x="1069848" y="4389120"/>
            <a:ext cx="8310126" cy="2109334"/>
          </a:xfrm>
        </p:spPr>
        <p:txBody>
          <a:bodyPr>
            <a:normAutofit fontScale="92500"/>
          </a:bodyPr>
          <a:lstStyle/>
          <a:p>
            <a:r>
              <a:rPr lang="en-GB" dirty="0"/>
              <a:t>Eng. Deniz Ozdemir, MSc., PhD candidate at Charles University</a:t>
            </a:r>
          </a:p>
          <a:p>
            <a:r>
              <a:rPr lang="en-GB" dirty="0"/>
              <a:t>Ethical hacker</a:t>
            </a:r>
          </a:p>
          <a:p>
            <a:r>
              <a:rPr lang="en-GB" b="0" dirty="0"/>
              <a:t>Offensive Security Certified Professional (OSCP)</a:t>
            </a:r>
          </a:p>
          <a:p>
            <a:r>
              <a:rPr lang="en-GB" b="0" dirty="0"/>
              <a:t>GIAC Penetration Tester (GPEN)</a:t>
            </a:r>
          </a:p>
          <a:p>
            <a:r>
              <a:rPr lang="en-GB" b="0" dirty="0"/>
              <a:t>Researcher at Czech Technical University in Prague</a:t>
            </a:r>
          </a:p>
          <a:p>
            <a:endParaRPr lang="en-GB" dirty="0"/>
          </a:p>
          <a:p>
            <a:endParaRPr lang="en-GB" dirty="0"/>
          </a:p>
        </p:txBody>
      </p:sp>
    </p:spTree>
    <p:extLst>
      <p:ext uri="{BB962C8B-B14F-4D97-AF65-F5344CB8AC3E}">
        <p14:creationId xmlns:p14="http://schemas.microsoft.com/office/powerpoint/2010/main" val="185574143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124AA-2D8D-4A28-B095-1CC74B07EC6F}"/>
              </a:ext>
            </a:extLst>
          </p:cNvPr>
          <p:cNvSpPr>
            <a:spLocks noGrp="1"/>
          </p:cNvSpPr>
          <p:nvPr>
            <p:ph type="title"/>
          </p:nvPr>
        </p:nvSpPr>
        <p:spPr/>
        <p:txBody>
          <a:bodyPr/>
          <a:lstStyle/>
          <a:p>
            <a:r>
              <a:rPr lang="en-GB" dirty="0"/>
              <a:t>To put it all together</a:t>
            </a:r>
          </a:p>
        </p:txBody>
      </p:sp>
      <p:sp>
        <p:nvSpPr>
          <p:cNvPr id="3" name="Content Placeholder 2">
            <a:extLst>
              <a:ext uri="{FF2B5EF4-FFF2-40B4-BE49-F238E27FC236}">
                <a16:creationId xmlns:a16="http://schemas.microsoft.com/office/drawing/2014/main" id="{B4982AA2-8895-4F8C-A5B7-E609E417F833}"/>
              </a:ext>
            </a:extLst>
          </p:cNvPr>
          <p:cNvSpPr>
            <a:spLocks noGrp="1"/>
          </p:cNvSpPr>
          <p:nvPr>
            <p:ph idx="1"/>
          </p:nvPr>
        </p:nvSpPr>
        <p:spPr/>
        <p:txBody>
          <a:bodyPr>
            <a:normAutofit/>
          </a:bodyPr>
          <a:lstStyle/>
          <a:p>
            <a:r>
              <a:rPr lang="en-GB" sz="2400" dirty="0"/>
              <a:t>A </a:t>
            </a:r>
            <a:r>
              <a:rPr lang="en-GB" sz="2400" dirty="0">
                <a:solidFill>
                  <a:srgbClr val="FF0000"/>
                </a:solidFill>
              </a:rPr>
              <a:t>threat</a:t>
            </a:r>
            <a:r>
              <a:rPr lang="en-GB" sz="2400" dirty="0"/>
              <a:t> is a potential event that can adversely affect an asset, whereas a successful </a:t>
            </a:r>
            <a:r>
              <a:rPr lang="en-GB" sz="2400" dirty="0">
                <a:solidFill>
                  <a:srgbClr val="7030A0"/>
                </a:solidFill>
              </a:rPr>
              <a:t>attack</a:t>
            </a:r>
            <a:r>
              <a:rPr lang="en-GB" sz="2400" dirty="0"/>
              <a:t> exploits </a:t>
            </a:r>
            <a:r>
              <a:rPr lang="en-GB" sz="2400" dirty="0">
                <a:solidFill>
                  <a:srgbClr val="C00000"/>
                </a:solidFill>
              </a:rPr>
              <a:t>vulnerabilities</a:t>
            </a:r>
            <a:r>
              <a:rPr lang="en-GB" sz="2400" dirty="0"/>
              <a:t> in a system.</a:t>
            </a:r>
          </a:p>
          <a:p>
            <a:r>
              <a:rPr lang="en-GB" sz="2400" b="1" dirty="0"/>
              <a:t>Asset: </a:t>
            </a:r>
            <a:r>
              <a:rPr lang="en-GB" sz="2400" dirty="0"/>
              <a:t>A resource of value such as the data in a database or on the file system, or a system resource</a:t>
            </a:r>
          </a:p>
          <a:p>
            <a:r>
              <a:rPr lang="en-GB" sz="2400" b="1" dirty="0"/>
              <a:t>Entry / exit points: </a:t>
            </a:r>
            <a:r>
              <a:rPr lang="en-GB" sz="2400" dirty="0"/>
              <a:t>Ways to get an asset</a:t>
            </a:r>
          </a:p>
          <a:p>
            <a:r>
              <a:rPr lang="en-GB" sz="2400" b="1" dirty="0"/>
              <a:t>Risk: </a:t>
            </a:r>
            <a:r>
              <a:rPr lang="en-GB" sz="2400" dirty="0"/>
              <a:t>Likelihood that vulnerability could be exploited</a:t>
            </a:r>
          </a:p>
          <a:p>
            <a:r>
              <a:rPr lang="en-GB" sz="2400" b="1" dirty="0"/>
              <a:t>Mitigation: </a:t>
            </a:r>
            <a:r>
              <a:rPr lang="en-GB" sz="2400" dirty="0"/>
              <a:t>Something that addresses a specific vulnerability</a:t>
            </a:r>
          </a:p>
          <a:p>
            <a:r>
              <a:rPr lang="en-GB" sz="2400" b="1" dirty="0"/>
              <a:t>Countermeasure: </a:t>
            </a:r>
            <a:r>
              <a:rPr lang="en-GB" sz="2400" dirty="0"/>
              <a:t>A safeguard that addresses a threat and </a:t>
            </a:r>
            <a:r>
              <a:rPr lang="en-GB" sz="2400" dirty="0">
                <a:solidFill>
                  <a:srgbClr val="00B0F0"/>
                </a:solidFill>
              </a:rPr>
              <a:t>mitigates</a:t>
            </a:r>
            <a:r>
              <a:rPr lang="en-GB" sz="2400" dirty="0"/>
              <a:t> </a:t>
            </a:r>
            <a:r>
              <a:rPr lang="en-GB" sz="2400" dirty="0">
                <a:solidFill>
                  <a:srgbClr val="FFC000"/>
                </a:solidFill>
              </a:rPr>
              <a:t>risk</a:t>
            </a:r>
          </a:p>
        </p:txBody>
      </p:sp>
    </p:spTree>
    <p:extLst>
      <p:ext uri="{BB962C8B-B14F-4D97-AF65-F5344CB8AC3E}">
        <p14:creationId xmlns:p14="http://schemas.microsoft.com/office/powerpoint/2010/main" val="31602636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88544-6B05-4C58-8487-CDBB6DA735B6}"/>
              </a:ext>
            </a:extLst>
          </p:cNvPr>
          <p:cNvSpPr>
            <a:spLocks noGrp="1"/>
          </p:cNvSpPr>
          <p:nvPr>
            <p:ph type="title"/>
          </p:nvPr>
        </p:nvSpPr>
        <p:spPr>
          <a:xfrm>
            <a:off x="1066800" y="363681"/>
            <a:ext cx="10058400" cy="774331"/>
          </a:xfrm>
        </p:spPr>
        <p:txBody>
          <a:bodyPr>
            <a:noAutofit/>
          </a:bodyPr>
          <a:lstStyle/>
          <a:p>
            <a:br>
              <a:rPr lang="en-GB" dirty="0"/>
            </a:br>
            <a:r>
              <a:rPr lang="en-GB" sz="4000" dirty="0"/>
              <a:t>10) Insufficient logging and monitoring</a:t>
            </a:r>
            <a:br>
              <a:rPr lang="en-GB" dirty="0"/>
            </a:br>
            <a:endParaRPr lang="en-GB" dirty="0"/>
          </a:p>
        </p:txBody>
      </p:sp>
      <p:pic>
        <p:nvPicPr>
          <p:cNvPr id="8" name="Content Placeholder 7">
            <a:extLst>
              <a:ext uri="{FF2B5EF4-FFF2-40B4-BE49-F238E27FC236}">
                <a16:creationId xmlns:a16="http://schemas.microsoft.com/office/drawing/2014/main" id="{BCB4D107-B951-456A-AB2D-5F493883C7F3}"/>
              </a:ext>
            </a:extLst>
          </p:cNvPr>
          <p:cNvPicPr>
            <a:picLocks noGrp="1" noChangeAspect="1"/>
          </p:cNvPicPr>
          <p:nvPr>
            <p:ph idx="1"/>
          </p:nvPr>
        </p:nvPicPr>
        <p:blipFill>
          <a:blip r:embed="rId2"/>
          <a:stretch>
            <a:fillRect/>
          </a:stretch>
        </p:blipFill>
        <p:spPr>
          <a:xfrm>
            <a:off x="3505380" y="1255310"/>
            <a:ext cx="4604775" cy="5509172"/>
          </a:xfrm>
        </p:spPr>
      </p:pic>
    </p:spTree>
    <p:extLst>
      <p:ext uri="{BB962C8B-B14F-4D97-AF65-F5344CB8AC3E}">
        <p14:creationId xmlns:p14="http://schemas.microsoft.com/office/powerpoint/2010/main" val="256673524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C6F8C-13C4-4B92-9439-0A3C0CB75455}"/>
              </a:ext>
            </a:extLst>
          </p:cNvPr>
          <p:cNvSpPr>
            <a:spLocks noGrp="1"/>
          </p:cNvSpPr>
          <p:nvPr>
            <p:ph type="title"/>
          </p:nvPr>
        </p:nvSpPr>
        <p:spPr/>
        <p:txBody>
          <a:bodyPr/>
          <a:lstStyle/>
          <a:p>
            <a:r>
              <a:rPr lang="en-GB" dirty="0" err="1"/>
              <a:t>Hacksplaining</a:t>
            </a:r>
            <a:r>
              <a:rPr lang="en-GB" dirty="0"/>
              <a:t> – Pick a vulnerability to </a:t>
            </a:r>
            <a:r>
              <a:rPr lang="en-GB"/>
              <a:t>learn about</a:t>
            </a:r>
          </a:p>
        </p:txBody>
      </p:sp>
      <p:pic>
        <p:nvPicPr>
          <p:cNvPr id="8" name="Content Placeholder 7">
            <a:extLst>
              <a:ext uri="{FF2B5EF4-FFF2-40B4-BE49-F238E27FC236}">
                <a16:creationId xmlns:a16="http://schemas.microsoft.com/office/drawing/2014/main" id="{B340A201-08D5-4233-B797-C606CFB31E14}"/>
              </a:ext>
            </a:extLst>
          </p:cNvPr>
          <p:cNvPicPr>
            <a:picLocks noGrp="1" noChangeAspect="1"/>
          </p:cNvPicPr>
          <p:nvPr>
            <p:ph idx="1"/>
          </p:nvPr>
        </p:nvPicPr>
        <p:blipFill>
          <a:blip r:embed="rId2"/>
          <a:stretch>
            <a:fillRect/>
          </a:stretch>
        </p:blipFill>
        <p:spPr>
          <a:xfrm>
            <a:off x="2852944" y="2322068"/>
            <a:ext cx="6486111" cy="4051300"/>
          </a:xfrm>
        </p:spPr>
      </p:pic>
    </p:spTree>
    <p:extLst>
      <p:ext uri="{BB962C8B-B14F-4D97-AF65-F5344CB8AC3E}">
        <p14:creationId xmlns:p14="http://schemas.microsoft.com/office/powerpoint/2010/main" val="92439110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39A392-D33A-4AA5-88CC-A762D9683046}"/>
              </a:ext>
            </a:extLst>
          </p:cNvPr>
          <p:cNvPicPr>
            <a:picLocks noGrp="1" noChangeAspect="1"/>
          </p:cNvPicPr>
          <p:nvPr>
            <p:ph idx="1"/>
          </p:nvPr>
        </p:nvPicPr>
        <p:blipFill>
          <a:blip r:embed="rId2"/>
          <a:stretch>
            <a:fillRect/>
          </a:stretch>
        </p:blipFill>
        <p:spPr>
          <a:xfrm>
            <a:off x="3073588" y="770993"/>
            <a:ext cx="6044823" cy="466299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65709678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AF4A4CB-961C-43DC-85EA-F4BFC24FB836}"/>
              </a:ext>
            </a:extLst>
          </p:cNvPr>
          <p:cNvPicPr>
            <a:picLocks noGrp="1" noChangeAspect="1"/>
          </p:cNvPicPr>
          <p:nvPr>
            <p:ph idx="1"/>
          </p:nvPr>
        </p:nvPicPr>
        <p:blipFill>
          <a:blip r:embed="rId2"/>
          <a:stretch>
            <a:fillRect/>
          </a:stretch>
        </p:blipFill>
        <p:spPr>
          <a:xfrm>
            <a:off x="1221375" y="704702"/>
            <a:ext cx="9749250" cy="5448596"/>
          </a:xfrm>
          <a:prstGeom prst="round2DiagRect">
            <a:avLst>
              <a:gd name="adj1" fmla="val 16667"/>
              <a:gd name="adj2" fmla="val 6807"/>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2847017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F06D0-8E11-40B2-8FF8-B178B418DA2F}"/>
              </a:ext>
            </a:extLst>
          </p:cNvPr>
          <p:cNvSpPr>
            <a:spLocks noGrp="1"/>
          </p:cNvSpPr>
          <p:nvPr>
            <p:ph type="title"/>
          </p:nvPr>
        </p:nvSpPr>
        <p:spPr/>
        <p:txBody>
          <a:bodyPr/>
          <a:lstStyle/>
          <a:p>
            <a:r>
              <a:rPr lang="en-GB" dirty="0"/>
              <a:t>Further topics </a:t>
            </a:r>
            <a:br>
              <a:rPr lang="en-GB" dirty="0"/>
            </a:br>
            <a:r>
              <a:rPr lang="en-GB" dirty="0">
                <a:solidFill>
                  <a:srgbClr val="7030A0"/>
                </a:solidFill>
              </a:rPr>
              <a:t>For interested students!</a:t>
            </a:r>
          </a:p>
        </p:txBody>
      </p:sp>
      <p:sp>
        <p:nvSpPr>
          <p:cNvPr id="3" name="Content Placeholder 2">
            <a:extLst>
              <a:ext uri="{FF2B5EF4-FFF2-40B4-BE49-F238E27FC236}">
                <a16:creationId xmlns:a16="http://schemas.microsoft.com/office/drawing/2014/main" id="{DDA2225B-4965-4921-8010-1D0770CED5E8}"/>
              </a:ext>
            </a:extLst>
          </p:cNvPr>
          <p:cNvSpPr>
            <a:spLocks noGrp="1"/>
          </p:cNvSpPr>
          <p:nvPr>
            <p:ph idx="1"/>
          </p:nvPr>
        </p:nvSpPr>
        <p:spPr>
          <a:xfrm>
            <a:off x="1069848" y="2334826"/>
            <a:ext cx="10058400" cy="4263401"/>
          </a:xfrm>
        </p:spPr>
        <p:txBody>
          <a:bodyPr>
            <a:normAutofit fontScale="92500" lnSpcReduction="20000"/>
          </a:bodyPr>
          <a:lstStyle/>
          <a:p>
            <a:r>
              <a:rPr lang="en-GB" sz="2800" dirty="0"/>
              <a:t>Experiment further with more vulnerable apps / systems: </a:t>
            </a:r>
            <a:r>
              <a:rPr lang="en-GB" sz="2800" dirty="0">
                <a:hlinkClick r:id="rId2"/>
              </a:rPr>
              <a:t>https://www.amanhardikar.com/mindmaps/Practice.html</a:t>
            </a:r>
            <a:endParaRPr lang="en-GB" sz="2800" dirty="0"/>
          </a:p>
          <a:p>
            <a:r>
              <a:rPr lang="en-GB" sz="2800" dirty="0"/>
              <a:t>OWASP Student Chapter Leader – Sweden</a:t>
            </a:r>
          </a:p>
          <a:p>
            <a:r>
              <a:rPr lang="en-GB" sz="2800" dirty="0">
                <a:solidFill>
                  <a:srgbClr val="7030A0"/>
                </a:solidFill>
              </a:rPr>
              <a:t>OWASP Czech Republic</a:t>
            </a:r>
          </a:p>
          <a:p>
            <a:r>
              <a:rPr lang="en-GB" sz="2800" dirty="0"/>
              <a:t>Why not collaborate with other OWASP communities?</a:t>
            </a:r>
          </a:p>
          <a:p>
            <a:r>
              <a:rPr lang="en-GB" sz="2800" dirty="0">
                <a:solidFill>
                  <a:srgbClr val="7030A0"/>
                </a:solidFill>
              </a:rPr>
              <a:t>Engage with your local OWASP Chapter </a:t>
            </a:r>
            <a:r>
              <a:rPr lang="en-GB" sz="2800" dirty="0">
                <a:solidFill>
                  <a:srgbClr val="7030A0"/>
                </a:solidFill>
                <a:sym typeface="Wingdings" panose="05000000000000000000" pitchFamily="2" charset="2"/>
              </a:rPr>
              <a:t></a:t>
            </a:r>
          </a:p>
          <a:p>
            <a:r>
              <a:rPr lang="en-GB" sz="2800" dirty="0">
                <a:sym typeface="Wingdings" panose="05000000000000000000" pitchFamily="2" charset="2"/>
              </a:rPr>
              <a:t>Gather for the talks and network!</a:t>
            </a:r>
          </a:p>
          <a:p>
            <a:r>
              <a:rPr lang="en-GB" sz="2800" dirty="0">
                <a:solidFill>
                  <a:srgbClr val="7030A0"/>
                </a:solidFill>
                <a:sym typeface="Wingdings" panose="05000000000000000000" pitchFamily="2" charset="2"/>
              </a:rPr>
              <a:t>Volunteer for the projects</a:t>
            </a:r>
          </a:p>
          <a:p>
            <a:r>
              <a:rPr lang="en-GB" sz="2800" dirty="0">
                <a:sym typeface="Wingdings" panose="05000000000000000000" pitchFamily="2" charset="2"/>
              </a:rPr>
              <a:t>Subscribe to e-mail lists to be informed</a:t>
            </a:r>
          </a:p>
          <a:p>
            <a:r>
              <a:rPr lang="en-GB" sz="2800" dirty="0">
                <a:solidFill>
                  <a:srgbClr val="7030A0"/>
                </a:solidFill>
              </a:rPr>
              <a:t>Feel free to reach out to us</a:t>
            </a:r>
          </a:p>
        </p:txBody>
      </p:sp>
      <p:pic>
        <p:nvPicPr>
          <p:cNvPr id="7" name="Picture 6">
            <a:extLst>
              <a:ext uri="{FF2B5EF4-FFF2-40B4-BE49-F238E27FC236}">
                <a16:creationId xmlns:a16="http://schemas.microsoft.com/office/drawing/2014/main" id="{FB3D586E-69A8-4537-807F-331427EB02CE}"/>
              </a:ext>
            </a:extLst>
          </p:cNvPr>
          <p:cNvPicPr>
            <a:picLocks noChangeAspect="1"/>
          </p:cNvPicPr>
          <p:nvPr/>
        </p:nvPicPr>
        <p:blipFill>
          <a:blip r:embed="rId3"/>
          <a:stretch>
            <a:fillRect/>
          </a:stretch>
        </p:blipFill>
        <p:spPr>
          <a:xfrm>
            <a:off x="8744504" y="0"/>
            <a:ext cx="3447495" cy="225164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37059175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6A1A6-C2E7-4348-882C-9E90F6E804C1}"/>
              </a:ext>
            </a:extLst>
          </p:cNvPr>
          <p:cNvSpPr>
            <a:spLocks noGrp="1"/>
          </p:cNvSpPr>
          <p:nvPr>
            <p:ph type="title"/>
          </p:nvPr>
        </p:nvSpPr>
        <p:spPr>
          <a:xfrm>
            <a:off x="1069848" y="754602"/>
            <a:ext cx="10058400" cy="1339374"/>
          </a:xfrm>
        </p:spPr>
        <p:txBody>
          <a:bodyPr>
            <a:normAutofit fontScale="90000"/>
          </a:bodyPr>
          <a:lstStyle/>
          <a:p>
            <a:r>
              <a:rPr lang="en-GB" dirty="0"/>
              <a:t>CSI-COP: Horizon2020 EU funded project*</a:t>
            </a:r>
            <a:br>
              <a:rPr lang="en-GB" dirty="0"/>
            </a:br>
            <a:r>
              <a:rPr lang="en-GB" sz="1300" dirty="0">
                <a:hlinkClick r:id="rId2"/>
              </a:rPr>
              <a:t>https://cordis.europa.eu/project/id/873169</a:t>
            </a:r>
            <a:br>
              <a:rPr lang="en-GB" dirty="0"/>
            </a:br>
            <a:endParaRPr lang="en-GB" dirty="0"/>
          </a:p>
        </p:txBody>
      </p:sp>
      <p:sp>
        <p:nvSpPr>
          <p:cNvPr id="3" name="Content Placeholder 2">
            <a:extLst>
              <a:ext uri="{FF2B5EF4-FFF2-40B4-BE49-F238E27FC236}">
                <a16:creationId xmlns:a16="http://schemas.microsoft.com/office/drawing/2014/main" id="{33E603C2-D95F-4F07-A84A-FB24FE6EC60F}"/>
              </a:ext>
            </a:extLst>
          </p:cNvPr>
          <p:cNvSpPr>
            <a:spLocks noGrp="1"/>
          </p:cNvSpPr>
          <p:nvPr>
            <p:ph idx="1"/>
          </p:nvPr>
        </p:nvSpPr>
        <p:spPr/>
        <p:txBody>
          <a:bodyPr>
            <a:normAutofit lnSpcReduction="10000"/>
          </a:bodyPr>
          <a:lstStyle/>
          <a:p>
            <a:endParaRPr lang="en-GB" dirty="0"/>
          </a:p>
          <a:p>
            <a:r>
              <a:rPr lang="en-GB" b="1" dirty="0"/>
              <a:t>Citizen Scientists Investigating Cookies and App GDPR compliance:</a:t>
            </a:r>
          </a:p>
          <a:p>
            <a:endParaRPr lang="en-GB" b="1" dirty="0"/>
          </a:p>
          <a:p>
            <a:r>
              <a:rPr lang="en-GB" dirty="0"/>
              <a:t>The General Data Protection Regulation (GDPR) is an EU law that requires organisations to safeguard personal data and uphold the privacy rights of anyone in EU territory. Citizen scientists can play a valuable role in ensuring privacy and providing a better understanding of what information is tracked online. The EU-funded CSI-COP project will mobilise citizen scientists from across Europe and beyond to investigate the different types of trackers in cookies and apps. Moreover, it will develop methods to preserve privacy in the collection of data. The project will offer training material to informally instruct citizen scientists on the GDPR, aiming to produce a taxonomy of trackers that will subsequently be used to create an open-access repository.</a:t>
            </a:r>
            <a:endParaRPr lang="en-GB" b="1" dirty="0"/>
          </a:p>
          <a:p>
            <a:endParaRPr lang="en-GB" dirty="0"/>
          </a:p>
        </p:txBody>
      </p:sp>
    </p:spTree>
    <p:extLst>
      <p:ext uri="{BB962C8B-B14F-4D97-AF65-F5344CB8AC3E}">
        <p14:creationId xmlns:p14="http://schemas.microsoft.com/office/powerpoint/2010/main" val="273429242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E852-6EF8-4F32-92BD-59278B5F9E9B}"/>
              </a:ext>
            </a:extLst>
          </p:cNvPr>
          <p:cNvSpPr>
            <a:spLocks noGrp="1"/>
          </p:cNvSpPr>
          <p:nvPr>
            <p:ph type="title"/>
          </p:nvPr>
        </p:nvSpPr>
        <p:spPr>
          <a:xfrm>
            <a:off x="993058" y="511556"/>
            <a:ext cx="10953136" cy="1609344"/>
          </a:xfrm>
        </p:spPr>
        <p:txBody>
          <a:bodyPr>
            <a:noAutofit/>
          </a:bodyPr>
          <a:lstStyle/>
          <a:p>
            <a:r>
              <a:rPr lang="en-GB" sz="3600" dirty="0"/>
              <a:t>Did you find cookie security interesting and want to learn more and be a part of a research?</a:t>
            </a:r>
            <a:br>
              <a:rPr lang="en-GB" sz="3600" dirty="0"/>
            </a:br>
            <a:r>
              <a:rPr lang="en-GB" sz="3600" dirty="0"/>
              <a:t>Web cookies: We are </a:t>
            </a:r>
            <a:r>
              <a:rPr lang="en-GB" sz="3600" dirty="0">
                <a:highlight>
                  <a:srgbClr val="FFFF00"/>
                </a:highlight>
              </a:rPr>
              <a:t>recruiting volunteers </a:t>
            </a:r>
            <a:r>
              <a:rPr lang="en-GB" sz="3600" dirty="0">
                <a:sym typeface="Wingdings" panose="05000000000000000000" pitchFamily="2" charset="2"/>
              </a:rPr>
              <a:t></a:t>
            </a:r>
            <a:endParaRPr lang="en-GB" sz="3600" dirty="0"/>
          </a:p>
        </p:txBody>
      </p:sp>
      <p:pic>
        <p:nvPicPr>
          <p:cNvPr id="4" name="Content Placeholder 4">
            <a:extLst>
              <a:ext uri="{FF2B5EF4-FFF2-40B4-BE49-F238E27FC236}">
                <a16:creationId xmlns:a16="http://schemas.microsoft.com/office/drawing/2014/main" id="{640BF67B-1481-4AD6-996B-BFAC41547D45}"/>
              </a:ext>
            </a:extLst>
          </p:cNvPr>
          <p:cNvPicPr>
            <a:picLocks noGrp="1" noChangeAspect="1"/>
          </p:cNvPicPr>
          <p:nvPr>
            <p:ph idx="1"/>
          </p:nvPr>
        </p:nvPicPr>
        <p:blipFill>
          <a:blip r:embed="rId2"/>
          <a:stretch>
            <a:fillRect/>
          </a:stretch>
        </p:blipFill>
        <p:spPr>
          <a:xfrm>
            <a:off x="2412951" y="2120900"/>
            <a:ext cx="7372448" cy="4051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6678439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954E-FAC3-4EA3-BD47-994E0F584BC3}"/>
              </a:ext>
            </a:extLst>
          </p:cNvPr>
          <p:cNvSpPr>
            <a:spLocks noGrp="1"/>
          </p:cNvSpPr>
          <p:nvPr>
            <p:ph type="title"/>
          </p:nvPr>
        </p:nvSpPr>
        <p:spPr/>
        <p:txBody>
          <a:bodyPr>
            <a:normAutofit fontScale="90000"/>
          </a:bodyPr>
          <a:lstStyle/>
          <a:p>
            <a:r>
              <a:rPr lang="en-GB" dirty="0"/>
              <a:t>CSI-COP: Horizon2020 EU funded project*</a:t>
            </a:r>
            <a:br>
              <a:rPr lang="en-GB" dirty="0"/>
            </a:br>
            <a:r>
              <a:rPr lang="en-GB" sz="1300" dirty="0">
                <a:hlinkClick r:id="rId3"/>
              </a:rPr>
              <a:t>https://cordis.europa.eu/project/id/873169</a:t>
            </a:r>
            <a:br>
              <a:rPr lang="en-GB" dirty="0"/>
            </a:br>
            <a:endParaRPr lang="en-GB" dirty="0"/>
          </a:p>
        </p:txBody>
      </p:sp>
      <p:pic>
        <p:nvPicPr>
          <p:cNvPr id="5" name="Content Placeholder 4">
            <a:extLst>
              <a:ext uri="{FF2B5EF4-FFF2-40B4-BE49-F238E27FC236}">
                <a16:creationId xmlns:a16="http://schemas.microsoft.com/office/drawing/2014/main" id="{EDC2AF96-D0B9-4B47-A6B9-610B3872300D}"/>
              </a:ext>
            </a:extLst>
          </p:cNvPr>
          <p:cNvPicPr>
            <a:picLocks noGrp="1" noChangeAspect="1"/>
          </p:cNvPicPr>
          <p:nvPr>
            <p:ph idx="1"/>
          </p:nvPr>
        </p:nvPicPr>
        <p:blipFill>
          <a:blip r:embed="rId4"/>
          <a:stretch>
            <a:fillRect/>
          </a:stretch>
        </p:blipFill>
        <p:spPr>
          <a:xfrm>
            <a:off x="895077" y="2003814"/>
            <a:ext cx="4271728" cy="4369554"/>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7" name="Oval 6">
            <a:extLst>
              <a:ext uri="{FF2B5EF4-FFF2-40B4-BE49-F238E27FC236}">
                <a16:creationId xmlns:a16="http://schemas.microsoft.com/office/drawing/2014/main" id="{ADEF0FC9-5DF8-4B90-9E86-D735756A1303}"/>
              </a:ext>
            </a:extLst>
          </p:cNvPr>
          <p:cNvSpPr/>
          <p:nvPr/>
        </p:nvSpPr>
        <p:spPr>
          <a:xfrm>
            <a:off x="392838" y="1865632"/>
            <a:ext cx="1734016" cy="17006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4140FC67-A3C0-4AC6-AB72-73092F0BCC28}"/>
              </a:ext>
            </a:extLst>
          </p:cNvPr>
          <p:cNvSpPr txBox="1"/>
          <p:nvPr/>
        </p:nvSpPr>
        <p:spPr>
          <a:xfrm>
            <a:off x="559294" y="2306494"/>
            <a:ext cx="1401104" cy="923330"/>
          </a:xfrm>
          <a:prstGeom prst="rect">
            <a:avLst/>
          </a:prstGeom>
          <a:noFill/>
        </p:spPr>
        <p:txBody>
          <a:bodyPr wrap="square" rtlCol="0">
            <a:spAutoFit/>
          </a:bodyPr>
          <a:lstStyle/>
          <a:p>
            <a:r>
              <a:rPr lang="en-GB" dirty="0"/>
              <a:t>Coventry University, UK</a:t>
            </a:r>
          </a:p>
        </p:txBody>
      </p:sp>
      <p:sp>
        <p:nvSpPr>
          <p:cNvPr id="9" name="Arrow: Curved Down 8">
            <a:extLst>
              <a:ext uri="{FF2B5EF4-FFF2-40B4-BE49-F238E27FC236}">
                <a16:creationId xmlns:a16="http://schemas.microsoft.com/office/drawing/2014/main" id="{224D568F-182A-4AD4-8986-AA4994BC7E8C}"/>
              </a:ext>
            </a:extLst>
          </p:cNvPr>
          <p:cNvSpPr/>
          <p:nvPr/>
        </p:nvSpPr>
        <p:spPr>
          <a:xfrm>
            <a:off x="1624614" y="3177609"/>
            <a:ext cx="558375" cy="63911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aphicFrame>
        <p:nvGraphicFramePr>
          <p:cNvPr id="10" name="Object 9">
            <a:extLst>
              <a:ext uri="{FF2B5EF4-FFF2-40B4-BE49-F238E27FC236}">
                <a16:creationId xmlns:a16="http://schemas.microsoft.com/office/drawing/2014/main" id="{25BAE462-1936-4420-9E43-F3093B497E7E}"/>
              </a:ext>
            </a:extLst>
          </p:cNvPr>
          <p:cNvGraphicFramePr>
            <a:graphicFrameLocks noChangeAspect="1"/>
          </p:cNvGraphicFramePr>
          <p:nvPr>
            <p:extLst/>
          </p:nvPr>
        </p:nvGraphicFramePr>
        <p:xfrm>
          <a:off x="6746363" y="985696"/>
          <a:ext cx="4026309" cy="5662049"/>
        </p:xfrm>
        <a:graphic>
          <a:graphicData uri="http://schemas.openxmlformats.org/presentationml/2006/ole">
            <mc:AlternateContent xmlns:mc="http://schemas.openxmlformats.org/markup-compatibility/2006">
              <mc:Choice xmlns:v="urn:schemas-microsoft-com:vml" Requires="v">
                <p:oleObj spid="_x0000_s1278" name="Document" r:id="rId5" imgW="5717562" imgH="8040443" progId="Word.Document.12">
                  <p:embed/>
                </p:oleObj>
              </mc:Choice>
              <mc:Fallback>
                <p:oleObj name="Document" r:id="rId5" imgW="5717562" imgH="8040443" progId="Word.Document.12">
                  <p:embed/>
                  <p:pic>
                    <p:nvPicPr>
                      <p:cNvPr id="10" name="Object 9">
                        <a:extLst>
                          <a:ext uri="{FF2B5EF4-FFF2-40B4-BE49-F238E27FC236}">
                            <a16:creationId xmlns:a16="http://schemas.microsoft.com/office/drawing/2014/main" id="{25BAE462-1936-4420-9E43-F3093B497E7E}"/>
                          </a:ext>
                        </a:extLst>
                      </p:cNvPr>
                      <p:cNvPicPr/>
                      <p:nvPr/>
                    </p:nvPicPr>
                    <p:blipFill>
                      <a:blip r:embed="rId6"/>
                      <a:stretch>
                        <a:fillRect/>
                      </a:stretch>
                    </p:blipFill>
                    <p:spPr>
                      <a:xfrm>
                        <a:off x="6746363" y="985696"/>
                        <a:ext cx="4026309" cy="5662049"/>
                      </a:xfrm>
                      <a:prstGeom prst="rect">
                        <a:avLst/>
                      </a:prstGeom>
                    </p:spPr>
                  </p:pic>
                </p:oleObj>
              </mc:Fallback>
            </mc:AlternateContent>
          </a:graphicData>
        </a:graphic>
      </p:graphicFrame>
    </p:spTree>
    <p:extLst>
      <p:ext uri="{BB962C8B-B14F-4D97-AF65-F5344CB8AC3E}">
        <p14:creationId xmlns:p14="http://schemas.microsoft.com/office/powerpoint/2010/main" val="45626398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5C45E-5208-49CD-8C71-A02784AE4765}"/>
              </a:ext>
            </a:extLst>
          </p:cNvPr>
          <p:cNvSpPr>
            <a:spLocks noGrp="1"/>
          </p:cNvSpPr>
          <p:nvPr>
            <p:ph type="title"/>
          </p:nvPr>
        </p:nvSpPr>
        <p:spPr>
          <a:xfrm>
            <a:off x="1069848" y="581890"/>
            <a:ext cx="10058400" cy="1512085"/>
          </a:xfrm>
        </p:spPr>
        <p:txBody>
          <a:bodyPr>
            <a:normAutofit fontScale="90000"/>
          </a:bodyPr>
          <a:lstStyle/>
          <a:p>
            <a:r>
              <a:rPr lang="en-GB" dirty="0"/>
              <a:t>Discussions ‘how your projects can be hacked (misused to be exact)’</a:t>
            </a:r>
          </a:p>
        </p:txBody>
      </p:sp>
      <p:sp>
        <p:nvSpPr>
          <p:cNvPr id="3" name="Content Placeholder 2">
            <a:extLst>
              <a:ext uri="{FF2B5EF4-FFF2-40B4-BE49-F238E27FC236}">
                <a16:creationId xmlns:a16="http://schemas.microsoft.com/office/drawing/2014/main" id="{EE45FC14-B948-4AC5-9639-8AF32515A28F}"/>
              </a:ext>
            </a:extLst>
          </p:cNvPr>
          <p:cNvSpPr>
            <a:spLocks noGrp="1"/>
          </p:cNvSpPr>
          <p:nvPr>
            <p:ph idx="1"/>
          </p:nvPr>
        </p:nvSpPr>
        <p:spPr>
          <a:xfrm>
            <a:off x="1069847" y="2121408"/>
            <a:ext cx="10422497" cy="4050792"/>
          </a:xfrm>
        </p:spPr>
        <p:txBody>
          <a:bodyPr>
            <a:normAutofit fontScale="85000" lnSpcReduction="20000"/>
          </a:bodyPr>
          <a:lstStyle/>
          <a:p>
            <a:r>
              <a:rPr lang="en-GB" sz="2100" dirty="0"/>
              <a:t>First, we will meet one-on-one 30 minutes presentation of your project proposal each, virtually </a:t>
            </a:r>
            <a:r>
              <a:rPr lang="en-GB" sz="2100" dirty="0">
                <a:sym typeface="Wingdings" panose="05000000000000000000" pitchFamily="2" charset="2"/>
              </a:rPr>
              <a:t></a:t>
            </a:r>
          </a:p>
          <a:p>
            <a:pPr lvl="1"/>
            <a:r>
              <a:rPr lang="en-GB" sz="1900" dirty="0">
                <a:sym typeface="Wingdings" panose="05000000000000000000" pitchFamily="2" charset="2"/>
              </a:rPr>
              <a:t>You will describe your idea of your project orally, no formal presentation is required, the choice is up to you. You will brainstorm on how to implement your work.</a:t>
            </a:r>
          </a:p>
          <a:p>
            <a:pPr lvl="1"/>
            <a:r>
              <a:rPr lang="en-GB" sz="1900" dirty="0">
                <a:sym typeface="Wingdings" panose="05000000000000000000" pitchFamily="2" charset="2"/>
              </a:rPr>
              <a:t>Instructor will write down your ideas and provide you with some directions and guidance, if necessary.</a:t>
            </a:r>
            <a:endParaRPr lang="en-GB" sz="1900" dirty="0"/>
          </a:p>
          <a:p>
            <a:r>
              <a:rPr lang="en-GB" sz="2100" dirty="0"/>
              <a:t>Second, we will discuss together again one-on-one on the typical security issues:</a:t>
            </a:r>
          </a:p>
          <a:p>
            <a:pPr lvl="1"/>
            <a:r>
              <a:rPr lang="en-GB" sz="1900" dirty="0"/>
              <a:t>Video call to discuss the comments (30 minutes per student)</a:t>
            </a:r>
          </a:p>
          <a:p>
            <a:pPr lvl="1"/>
            <a:r>
              <a:rPr lang="en-GB" sz="1900" dirty="0"/>
              <a:t>Paper to outline the attack vectors that shall be applicable for your project</a:t>
            </a:r>
          </a:p>
          <a:p>
            <a:pPr lvl="1"/>
            <a:r>
              <a:rPr lang="en-GB" sz="1900" dirty="0"/>
              <a:t>You will put yourself in a hat of a hacker: </a:t>
            </a:r>
            <a:r>
              <a:rPr lang="en-GB" sz="1900" b="1" i="1" dirty="0">
                <a:solidFill>
                  <a:srgbClr val="FFC000"/>
                </a:solidFill>
              </a:rPr>
              <a:t>If I were a hacker, I would use </a:t>
            </a:r>
            <a:r>
              <a:rPr lang="en-GB" sz="1900" b="1" i="1" dirty="0">
                <a:solidFill>
                  <a:srgbClr val="FF0000"/>
                </a:solidFill>
              </a:rPr>
              <a:t>this entry point </a:t>
            </a:r>
            <a:r>
              <a:rPr lang="en-GB" sz="1900" b="1" i="1" dirty="0">
                <a:solidFill>
                  <a:srgbClr val="FFC000"/>
                </a:solidFill>
              </a:rPr>
              <a:t>for my attack.</a:t>
            </a:r>
          </a:p>
          <a:p>
            <a:pPr marL="0" indent="0">
              <a:buNone/>
            </a:pPr>
            <a:r>
              <a:rPr lang="en-GB" sz="2100" dirty="0"/>
              <a:t>No stress, this is not a complete and comprehensive security course, instructor aims you to be </a:t>
            </a:r>
            <a:r>
              <a:rPr lang="en-GB" sz="2100" b="1" dirty="0"/>
              <a:t>‘aware’ </a:t>
            </a:r>
            <a:r>
              <a:rPr lang="en-GB" sz="2100" dirty="0"/>
              <a:t>of a concept called web application penetration testing and ethical hacking, and allow you to think of the weak entry points for your web application implementation.</a:t>
            </a:r>
          </a:p>
          <a:p>
            <a:pPr marL="0" indent="0">
              <a:buNone/>
            </a:pPr>
            <a:r>
              <a:rPr lang="en-GB" sz="2100" dirty="0"/>
              <a:t>In case the students are interested in a complete web application ethical hacking course, then the concepts will be thoroughly explained and instructively detailed demos will be provided respectively </a:t>
            </a:r>
            <a:r>
              <a:rPr lang="en-GB" sz="2100" dirty="0">
                <a:sym typeface="Wingdings" panose="05000000000000000000" pitchFamily="2" charset="2"/>
              </a:rPr>
              <a:t></a:t>
            </a:r>
            <a:endParaRPr lang="en-GB" sz="2100" dirty="0"/>
          </a:p>
          <a:p>
            <a:endParaRPr lang="en-GB" dirty="0"/>
          </a:p>
        </p:txBody>
      </p:sp>
    </p:spTree>
    <p:extLst>
      <p:ext uri="{BB962C8B-B14F-4D97-AF65-F5344CB8AC3E}">
        <p14:creationId xmlns:p14="http://schemas.microsoft.com/office/powerpoint/2010/main" val="12241263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056AD-8F1B-44F3-850E-8DA861C76841}"/>
              </a:ext>
            </a:extLst>
          </p:cNvPr>
          <p:cNvSpPr>
            <a:spLocks noGrp="1"/>
          </p:cNvSpPr>
          <p:nvPr>
            <p:ph type="title"/>
          </p:nvPr>
        </p:nvSpPr>
        <p:spPr/>
        <p:txBody>
          <a:bodyPr/>
          <a:lstStyle/>
          <a:p>
            <a:r>
              <a:rPr lang="en-GB" dirty="0"/>
              <a:t>Feel free to go through the </a:t>
            </a:r>
            <a:r>
              <a:rPr lang="en-GB" dirty="0" err="1"/>
              <a:t>pentesting</a:t>
            </a:r>
            <a:r>
              <a:rPr lang="en-GB" dirty="0"/>
              <a:t> guidelines</a:t>
            </a:r>
          </a:p>
        </p:txBody>
      </p:sp>
      <p:sp>
        <p:nvSpPr>
          <p:cNvPr id="3" name="Content Placeholder 2">
            <a:extLst>
              <a:ext uri="{FF2B5EF4-FFF2-40B4-BE49-F238E27FC236}">
                <a16:creationId xmlns:a16="http://schemas.microsoft.com/office/drawing/2014/main" id="{FFC88226-1703-4AEB-8DC2-AF127E670810}"/>
              </a:ext>
            </a:extLst>
          </p:cNvPr>
          <p:cNvSpPr>
            <a:spLocks noGrp="1"/>
          </p:cNvSpPr>
          <p:nvPr>
            <p:ph idx="1"/>
          </p:nvPr>
        </p:nvSpPr>
        <p:spPr>
          <a:xfrm>
            <a:off x="1069848" y="2701636"/>
            <a:ext cx="10058400" cy="3470564"/>
          </a:xfrm>
        </p:spPr>
        <p:txBody>
          <a:bodyPr>
            <a:normAutofit/>
          </a:bodyPr>
          <a:lstStyle/>
          <a:p>
            <a:r>
              <a:rPr lang="en-GB" dirty="0">
                <a:hlinkClick r:id="rId2"/>
              </a:rPr>
              <a:t>http://www.pentest-standard.org/index.php/PTES_Technical_Guidelines</a:t>
            </a:r>
            <a:endParaRPr lang="en-GB" dirty="0"/>
          </a:p>
          <a:p>
            <a:r>
              <a:rPr lang="en-GB" dirty="0">
                <a:hlinkClick r:id="rId3"/>
              </a:rPr>
              <a:t>https://www.tutorialspoint.com/security_testing/hacking_web_applications.htm</a:t>
            </a:r>
            <a:endParaRPr lang="en-GB" dirty="0"/>
          </a:p>
          <a:p>
            <a:r>
              <a:rPr lang="en-GB" dirty="0">
                <a:hlinkClick r:id="rId4"/>
              </a:rPr>
              <a:t>PTES − Penetration Testing Execution Standard</a:t>
            </a:r>
            <a:endParaRPr lang="en-GB" dirty="0"/>
          </a:p>
          <a:p>
            <a:r>
              <a:rPr lang="en-GB" dirty="0">
                <a:hlinkClick r:id="rId5"/>
              </a:rPr>
              <a:t>OSSTMM − Open Source Security Testing Methodology Manual</a:t>
            </a:r>
            <a:endParaRPr lang="en-GB" dirty="0"/>
          </a:p>
          <a:p>
            <a:r>
              <a:rPr lang="en-GB" dirty="0">
                <a:hlinkClick r:id="rId6"/>
              </a:rPr>
              <a:t>OWASP Testing Techniques − Open Web Application Security Protocol</a:t>
            </a:r>
            <a:endParaRPr lang="en-GB" dirty="0"/>
          </a:p>
          <a:p>
            <a:r>
              <a:rPr lang="en-GB" dirty="0">
                <a:hlinkClick r:id="rId7"/>
              </a:rPr>
              <a:t>https://owasp.org/www-project-application-security-verification-standard/</a:t>
            </a:r>
            <a:endParaRPr lang="en-GB" dirty="0"/>
          </a:p>
          <a:p>
            <a:r>
              <a:rPr lang="en-GB" dirty="0"/>
              <a:t>You can additionally use </a:t>
            </a:r>
            <a:r>
              <a:rPr lang="en-GB" i="1" dirty="0"/>
              <a:t>OWASP Cheat Sheets </a:t>
            </a:r>
            <a:r>
              <a:rPr lang="en-GB" dirty="0"/>
              <a:t>as well!</a:t>
            </a:r>
          </a:p>
          <a:p>
            <a:endParaRPr lang="en-GB" dirty="0"/>
          </a:p>
          <a:p>
            <a:endParaRPr lang="en-GB" dirty="0"/>
          </a:p>
        </p:txBody>
      </p:sp>
    </p:spTree>
    <p:extLst>
      <p:ext uri="{BB962C8B-B14F-4D97-AF65-F5344CB8AC3E}">
        <p14:creationId xmlns:p14="http://schemas.microsoft.com/office/powerpoint/2010/main" val="56637652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157EC-8B7A-403D-A045-DC26087BA78E}"/>
              </a:ext>
            </a:extLst>
          </p:cNvPr>
          <p:cNvSpPr>
            <a:spLocks noGrp="1"/>
          </p:cNvSpPr>
          <p:nvPr>
            <p:ph type="title"/>
          </p:nvPr>
        </p:nvSpPr>
        <p:spPr/>
        <p:txBody>
          <a:bodyPr/>
          <a:lstStyle/>
          <a:p>
            <a:r>
              <a:rPr lang="en-GB" dirty="0"/>
              <a:t>Foundations of security</a:t>
            </a:r>
          </a:p>
        </p:txBody>
      </p:sp>
      <p:sp>
        <p:nvSpPr>
          <p:cNvPr id="3" name="Content Placeholder 2">
            <a:extLst>
              <a:ext uri="{FF2B5EF4-FFF2-40B4-BE49-F238E27FC236}">
                <a16:creationId xmlns:a16="http://schemas.microsoft.com/office/drawing/2014/main" id="{888C2543-92CF-4F69-97E4-2DCDE007AC98}"/>
              </a:ext>
            </a:extLst>
          </p:cNvPr>
          <p:cNvSpPr>
            <a:spLocks noGrp="1"/>
          </p:cNvSpPr>
          <p:nvPr>
            <p:ph idx="1"/>
          </p:nvPr>
        </p:nvSpPr>
        <p:spPr/>
        <p:txBody>
          <a:bodyPr/>
          <a:lstStyle/>
          <a:p>
            <a:r>
              <a:rPr lang="en-GB" sz="3600" dirty="0"/>
              <a:t>Confidentiality</a:t>
            </a:r>
          </a:p>
          <a:p>
            <a:r>
              <a:rPr lang="en-GB" sz="3600" dirty="0"/>
              <a:t>Integrity</a:t>
            </a:r>
          </a:p>
          <a:p>
            <a:r>
              <a:rPr lang="en-GB" sz="3600" dirty="0"/>
              <a:t>Availability</a:t>
            </a:r>
          </a:p>
          <a:p>
            <a:r>
              <a:rPr lang="en-GB" sz="3600" dirty="0"/>
              <a:t>Authentication</a:t>
            </a:r>
          </a:p>
          <a:p>
            <a:r>
              <a:rPr lang="en-GB" sz="3600" dirty="0"/>
              <a:t>Authorization</a:t>
            </a:r>
          </a:p>
          <a:p>
            <a:r>
              <a:rPr lang="en-GB" sz="3600" dirty="0"/>
              <a:t>Auditing</a:t>
            </a:r>
          </a:p>
          <a:p>
            <a:endParaRPr lang="en-GB" dirty="0"/>
          </a:p>
        </p:txBody>
      </p:sp>
      <p:pic>
        <p:nvPicPr>
          <p:cNvPr id="6" name="Picture 5">
            <a:extLst>
              <a:ext uri="{FF2B5EF4-FFF2-40B4-BE49-F238E27FC236}">
                <a16:creationId xmlns:a16="http://schemas.microsoft.com/office/drawing/2014/main" id="{9B7D636D-2C7A-4496-9E2B-3F5F11504D71}"/>
              </a:ext>
            </a:extLst>
          </p:cNvPr>
          <p:cNvPicPr>
            <a:picLocks noChangeAspect="1"/>
          </p:cNvPicPr>
          <p:nvPr/>
        </p:nvPicPr>
        <p:blipFill>
          <a:blip r:embed="rId2"/>
          <a:stretch>
            <a:fillRect/>
          </a:stretch>
        </p:blipFill>
        <p:spPr>
          <a:xfrm>
            <a:off x="6062668" y="2121407"/>
            <a:ext cx="6129331" cy="3754957"/>
          </a:xfrm>
          <a:prstGeom prst="rect">
            <a:avLst/>
          </a:prstGeom>
        </p:spPr>
      </p:pic>
    </p:spTree>
    <p:extLst>
      <p:ext uri="{BB962C8B-B14F-4D97-AF65-F5344CB8AC3E}">
        <p14:creationId xmlns:p14="http://schemas.microsoft.com/office/powerpoint/2010/main" val="145746494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580EABE-8D28-4E7A-AF3E-79DDB024AEC2}"/>
              </a:ext>
            </a:extLst>
          </p:cNvPr>
          <p:cNvPicPr>
            <a:picLocks noGrp="1" noChangeAspect="1"/>
          </p:cNvPicPr>
          <p:nvPr>
            <p:ph idx="1"/>
          </p:nvPr>
        </p:nvPicPr>
        <p:blipFill>
          <a:blip r:embed="rId2"/>
          <a:stretch>
            <a:fillRect/>
          </a:stretch>
        </p:blipFill>
        <p:spPr>
          <a:xfrm>
            <a:off x="3369746" y="2170900"/>
            <a:ext cx="5452507" cy="3625065"/>
          </a:xfrm>
        </p:spPr>
      </p:pic>
      <p:sp>
        <p:nvSpPr>
          <p:cNvPr id="2" name="Rectangle 1">
            <a:extLst>
              <a:ext uri="{FF2B5EF4-FFF2-40B4-BE49-F238E27FC236}">
                <a16:creationId xmlns:a16="http://schemas.microsoft.com/office/drawing/2014/main" id="{220334A5-C612-46DE-8115-C5E9B83C44D6}"/>
              </a:ext>
            </a:extLst>
          </p:cNvPr>
          <p:cNvSpPr/>
          <p:nvPr/>
        </p:nvSpPr>
        <p:spPr>
          <a:xfrm>
            <a:off x="1651703" y="1153197"/>
            <a:ext cx="9704901" cy="923330"/>
          </a:xfrm>
          <a:prstGeom prst="rect">
            <a:avLst/>
          </a:prstGeom>
        </p:spPr>
        <p:txBody>
          <a:bodyPr wrap="none">
            <a:spAutoFit/>
          </a:bodyPr>
          <a:lstStyle/>
          <a:p>
            <a:r>
              <a:rPr lang="en-GB" sz="54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Thank you for your attention!</a:t>
            </a:r>
          </a:p>
        </p:txBody>
      </p:sp>
    </p:spTree>
    <p:extLst>
      <p:ext uri="{BB962C8B-B14F-4D97-AF65-F5344CB8AC3E}">
        <p14:creationId xmlns:p14="http://schemas.microsoft.com/office/powerpoint/2010/main" val="214691423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5A8E3-BE63-4059-812B-F60C2911BE45}"/>
              </a:ext>
            </a:extLst>
          </p:cNvPr>
          <p:cNvSpPr>
            <a:spLocks noGrp="1"/>
          </p:cNvSpPr>
          <p:nvPr>
            <p:ph type="title"/>
          </p:nvPr>
        </p:nvSpPr>
        <p:spPr/>
        <p:txBody>
          <a:bodyPr/>
          <a:lstStyle/>
          <a:p>
            <a:r>
              <a:rPr lang="en-GB" dirty="0"/>
              <a:t>C-I-A Triad</a:t>
            </a:r>
          </a:p>
        </p:txBody>
      </p:sp>
      <p:pic>
        <p:nvPicPr>
          <p:cNvPr id="5" name="Content Placeholder 4">
            <a:extLst>
              <a:ext uri="{FF2B5EF4-FFF2-40B4-BE49-F238E27FC236}">
                <a16:creationId xmlns:a16="http://schemas.microsoft.com/office/drawing/2014/main" id="{8FC0854B-1582-4FD3-8600-73D61CE8273A}"/>
              </a:ext>
            </a:extLst>
          </p:cNvPr>
          <p:cNvPicPr>
            <a:picLocks noGrp="1" noChangeAspect="1"/>
          </p:cNvPicPr>
          <p:nvPr>
            <p:ph idx="1"/>
          </p:nvPr>
        </p:nvPicPr>
        <p:blipFill>
          <a:blip r:embed="rId2"/>
          <a:stretch>
            <a:fillRect/>
          </a:stretch>
        </p:blipFill>
        <p:spPr>
          <a:xfrm>
            <a:off x="941920" y="2093976"/>
            <a:ext cx="9721028" cy="3759304"/>
          </a:xfrm>
        </p:spPr>
      </p:pic>
      <p:pic>
        <p:nvPicPr>
          <p:cNvPr id="4" name="Picture 3">
            <a:extLst>
              <a:ext uri="{FF2B5EF4-FFF2-40B4-BE49-F238E27FC236}">
                <a16:creationId xmlns:a16="http://schemas.microsoft.com/office/drawing/2014/main" id="{C41CC55C-D6EC-4991-A219-0B496F218A9C}"/>
              </a:ext>
            </a:extLst>
          </p:cNvPr>
          <p:cNvPicPr>
            <a:picLocks noChangeAspect="1"/>
          </p:cNvPicPr>
          <p:nvPr/>
        </p:nvPicPr>
        <p:blipFill>
          <a:blip r:embed="rId3"/>
          <a:stretch>
            <a:fillRect/>
          </a:stretch>
        </p:blipFill>
        <p:spPr>
          <a:xfrm>
            <a:off x="794003" y="5702281"/>
            <a:ext cx="1210212" cy="1155719"/>
          </a:xfrm>
          <a:prstGeom prst="rect">
            <a:avLst/>
          </a:prstGeom>
        </p:spPr>
      </p:pic>
    </p:spTree>
    <p:extLst>
      <p:ext uri="{BB962C8B-B14F-4D97-AF65-F5344CB8AC3E}">
        <p14:creationId xmlns:p14="http://schemas.microsoft.com/office/powerpoint/2010/main" val="300921757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7A817-1FF4-4969-AE25-EA35FE0C182A}"/>
              </a:ext>
            </a:extLst>
          </p:cNvPr>
          <p:cNvSpPr>
            <a:spLocks noGrp="1"/>
          </p:cNvSpPr>
          <p:nvPr>
            <p:ph type="title"/>
          </p:nvPr>
        </p:nvSpPr>
        <p:spPr>
          <a:xfrm>
            <a:off x="1069848" y="484632"/>
            <a:ext cx="10058400" cy="1609344"/>
          </a:xfrm>
        </p:spPr>
        <p:txBody>
          <a:bodyPr>
            <a:normAutofit/>
          </a:bodyPr>
          <a:lstStyle/>
          <a:p>
            <a:r>
              <a:rPr lang="en-GB" sz="4400" dirty="0"/>
              <a:t>Confidentiality, Integrity, Availability</a:t>
            </a:r>
          </a:p>
        </p:txBody>
      </p:sp>
      <p:sp>
        <p:nvSpPr>
          <p:cNvPr id="3" name="Content Placeholder 2">
            <a:extLst>
              <a:ext uri="{FF2B5EF4-FFF2-40B4-BE49-F238E27FC236}">
                <a16:creationId xmlns:a16="http://schemas.microsoft.com/office/drawing/2014/main" id="{CE148E58-B939-4DB1-AA1B-B1064C56B3D0}"/>
              </a:ext>
            </a:extLst>
          </p:cNvPr>
          <p:cNvSpPr>
            <a:spLocks noGrp="1"/>
          </p:cNvSpPr>
          <p:nvPr>
            <p:ph idx="1"/>
          </p:nvPr>
        </p:nvSpPr>
        <p:spPr/>
        <p:txBody>
          <a:bodyPr>
            <a:normAutofit fontScale="85000" lnSpcReduction="10000"/>
          </a:bodyPr>
          <a:lstStyle/>
          <a:p>
            <a:r>
              <a:rPr lang="en-GB" dirty="0"/>
              <a:t>All issues and solutions pertaining to security fall under 3 categories:</a:t>
            </a:r>
          </a:p>
          <a:p>
            <a:r>
              <a:rPr lang="en-GB" dirty="0">
                <a:solidFill>
                  <a:srgbClr val="92D050"/>
                </a:solidFill>
              </a:rPr>
              <a:t>Confidentiality</a:t>
            </a:r>
            <a:r>
              <a:rPr lang="en-GB" dirty="0"/>
              <a:t> – Protection against unauthorized access</a:t>
            </a:r>
          </a:p>
          <a:p>
            <a:r>
              <a:rPr lang="en-GB" dirty="0">
                <a:solidFill>
                  <a:srgbClr val="92D050"/>
                </a:solidFill>
              </a:rPr>
              <a:t>Integrity</a:t>
            </a:r>
            <a:r>
              <a:rPr lang="en-GB" dirty="0"/>
              <a:t> – Protection against unauthorized modification</a:t>
            </a:r>
          </a:p>
          <a:p>
            <a:r>
              <a:rPr lang="en-GB" dirty="0">
                <a:solidFill>
                  <a:srgbClr val="92D050"/>
                </a:solidFill>
              </a:rPr>
              <a:t>Availability</a:t>
            </a:r>
            <a:r>
              <a:rPr lang="en-GB" dirty="0"/>
              <a:t> – Protection against denial of service</a:t>
            </a:r>
          </a:p>
          <a:p>
            <a:r>
              <a:rPr lang="en-GB" dirty="0"/>
              <a:t>The exact opposite of the CIA is the DAD – </a:t>
            </a:r>
            <a:r>
              <a:rPr lang="en-GB" dirty="0">
                <a:solidFill>
                  <a:srgbClr val="C00000"/>
                </a:solidFill>
              </a:rPr>
              <a:t>Disclosure</a:t>
            </a:r>
            <a:r>
              <a:rPr lang="en-GB" dirty="0"/>
              <a:t>, </a:t>
            </a:r>
            <a:r>
              <a:rPr lang="en-GB" dirty="0">
                <a:solidFill>
                  <a:srgbClr val="C00000"/>
                </a:solidFill>
              </a:rPr>
              <a:t>Alteration</a:t>
            </a:r>
            <a:r>
              <a:rPr lang="en-GB" dirty="0"/>
              <a:t> and </a:t>
            </a:r>
            <a:r>
              <a:rPr lang="en-GB" dirty="0">
                <a:solidFill>
                  <a:srgbClr val="C00000"/>
                </a:solidFill>
              </a:rPr>
              <a:t>Destruction</a:t>
            </a:r>
            <a:r>
              <a:rPr lang="en-GB" dirty="0"/>
              <a:t>.</a:t>
            </a:r>
          </a:p>
          <a:p>
            <a:endParaRPr lang="en-GB" dirty="0"/>
          </a:p>
          <a:p>
            <a:r>
              <a:rPr lang="en-GB" dirty="0"/>
              <a:t>Locking the door when you leave the house – This is a </a:t>
            </a:r>
            <a:r>
              <a:rPr lang="en-GB" b="1" dirty="0"/>
              <a:t>confidentiality</a:t>
            </a:r>
            <a:r>
              <a:rPr lang="en-GB" dirty="0"/>
              <a:t> solution because only the person who has the key to unlock the door can enter the house.</a:t>
            </a:r>
          </a:p>
          <a:p>
            <a:r>
              <a:rPr lang="en-GB" dirty="0"/>
              <a:t>A students overwrites the teacher’s </a:t>
            </a:r>
            <a:r>
              <a:rPr lang="en-GB" dirty="0" err="1"/>
              <a:t>Powerpoint</a:t>
            </a:r>
            <a:r>
              <a:rPr lang="en-GB" dirty="0"/>
              <a:t> presentation – This is an </a:t>
            </a:r>
            <a:r>
              <a:rPr lang="en-GB" b="1" dirty="0"/>
              <a:t>integrity</a:t>
            </a:r>
            <a:r>
              <a:rPr lang="en-GB" dirty="0"/>
              <a:t> issue because the content of the presentation is already changed.</a:t>
            </a:r>
          </a:p>
          <a:p>
            <a:r>
              <a:rPr lang="en-GB" dirty="0"/>
              <a:t>The system administrator backs up the file server every Friday – This is an </a:t>
            </a:r>
            <a:r>
              <a:rPr lang="en-GB" b="1" dirty="0"/>
              <a:t>availability</a:t>
            </a:r>
            <a:r>
              <a:rPr lang="en-GB" dirty="0"/>
              <a:t> solution because the backup ensures access to the files when the main file server becomes unavailable.</a:t>
            </a:r>
          </a:p>
          <a:p>
            <a:endParaRPr lang="en-GB" dirty="0"/>
          </a:p>
        </p:txBody>
      </p:sp>
    </p:spTree>
    <p:extLst>
      <p:ext uri="{BB962C8B-B14F-4D97-AF65-F5344CB8AC3E}">
        <p14:creationId xmlns:p14="http://schemas.microsoft.com/office/powerpoint/2010/main" val="371724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92ECC-C298-449A-B6E6-9F5A31BCE18A}"/>
              </a:ext>
            </a:extLst>
          </p:cNvPr>
          <p:cNvSpPr>
            <a:spLocks noGrp="1"/>
          </p:cNvSpPr>
          <p:nvPr>
            <p:ph type="title"/>
          </p:nvPr>
        </p:nvSpPr>
        <p:spPr/>
        <p:txBody>
          <a:bodyPr/>
          <a:lstStyle/>
          <a:p>
            <a:r>
              <a:rPr lang="en-GB" dirty="0"/>
              <a:t>Confidentiality check</a:t>
            </a:r>
          </a:p>
        </p:txBody>
      </p:sp>
      <p:sp>
        <p:nvSpPr>
          <p:cNvPr id="3" name="Content Placeholder 2">
            <a:extLst>
              <a:ext uri="{FF2B5EF4-FFF2-40B4-BE49-F238E27FC236}">
                <a16:creationId xmlns:a16="http://schemas.microsoft.com/office/drawing/2014/main" id="{C5ABA3C2-4A4D-45BA-9DD2-4E4E1D9B5CCA}"/>
              </a:ext>
            </a:extLst>
          </p:cNvPr>
          <p:cNvSpPr>
            <a:spLocks noGrp="1"/>
          </p:cNvSpPr>
          <p:nvPr>
            <p:ph idx="1"/>
          </p:nvPr>
        </p:nvSpPr>
        <p:spPr/>
        <p:txBody>
          <a:bodyPr/>
          <a:lstStyle/>
          <a:p>
            <a:pPr marL="0" indent="0">
              <a:buNone/>
            </a:pPr>
            <a:r>
              <a:rPr lang="en-GB" b="1" dirty="0"/>
              <a:t>1. How could an intruder harm the security goal of confidentiality? Find the right answer.</a:t>
            </a:r>
          </a:p>
          <a:p>
            <a:r>
              <a:rPr lang="en-GB" b="1" dirty="0"/>
              <a:t>Solution 1: </a:t>
            </a:r>
            <a:r>
              <a:rPr lang="en-GB" dirty="0"/>
              <a:t>By deleting all the databases.</a:t>
            </a:r>
          </a:p>
          <a:p>
            <a:r>
              <a:rPr lang="en-GB" b="1" dirty="0"/>
              <a:t>Solution 2: </a:t>
            </a:r>
            <a:r>
              <a:rPr lang="en-GB" dirty="0"/>
              <a:t>By stealing a database where general configuration information for the system is stored.</a:t>
            </a:r>
          </a:p>
          <a:p>
            <a:r>
              <a:rPr lang="en-GB" b="1" dirty="0"/>
              <a:t>Solution 3: </a:t>
            </a:r>
            <a:r>
              <a:rPr lang="en-GB" dirty="0"/>
              <a:t>By stealing a database where names and emails are stored and uploading it to a website.</a:t>
            </a:r>
          </a:p>
          <a:p>
            <a:r>
              <a:rPr lang="en-GB" b="1" dirty="0"/>
              <a:t>Solution 4: </a:t>
            </a:r>
            <a:r>
              <a:rPr lang="en-GB" dirty="0"/>
              <a:t>Confidentiality can't be harmed by an intruder.</a:t>
            </a:r>
          </a:p>
        </p:txBody>
      </p:sp>
    </p:spTree>
    <p:extLst>
      <p:ext uri="{BB962C8B-B14F-4D97-AF65-F5344CB8AC3E}">
        <p14:creationId xmlns:p14="http://schemas.microsoft.com/office/powerpoint/2010/main" val="169852651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28B4F-8620-4CD7-874B-A4BA90888BDC}"/>
              </a:ext>
            </a:extLst>
          </p:cNvPr>
          <p:cNvSpPr>
            <a:spLocks noGrp="1"/>
          </p:cNvSpPr>
          <p:nvPr>
            <p:ph type="title"/>
          </p:nvPr>
        </p:nvSpPr>
        <p:spPr/>
        <p:txBody>
          <a:bodyPr/>
          <a:lstStyle/>
          <a:p>
            <a:r>
              <a:rPr lang="en-GB" dirty="0"/>
              <a:t>Integrity check</a:t>
            </a:r>
          </a:p>
        </p:txBody>
      </p:sp>
      <p:sp>
        <p:nvSpPr>
          <p:cNvPr id="3" name="Content Placeholder 2">
            <a:extLst>
              <a:ext uri="{FF2B5EF4-FFF2-40B4-BE49-F238E27FC236}">
                <a16:creationId xmlns:a16="http://schemas.microsoft.com/office/drawing/2014/main" id="{6C8E4C99-0D8F-47B7-8928-64BA07AE45F0}"/>
              </a:ext>
            </a:extLst>
          </p:cNvPr>
          <p:cNvSpPr>
            <a:spLocks noGrp="1"/>
          </p:cNvSpPr>
          <p:nvPr>
            <p:ph idx="1"/>
          </p:nvPr>
        </p:nvSpPr>
        <p:spPr/>
        <p:txBody>
          <a:bodyPr/>
          <a:lstStyle/>
          <a:p>
            <a:pPr marL="0" indent="0">
              <a:buNone/>
            </a:pPr>
            <a:r>
              <a:rPr lang="en-GB" b="1" dirty="0"/>
              <a:t>2. How could an intruder harm the security goal of integrity? Find the right answer.</a:t>
            </a:r>
            <a:endParaRPr lang="en-GB" dirty="0"/>
          </a:p>
          <a:p>
            <a:r>
              <a:rPr lang="en-GB" dirty="0"/>
              <a:t>Solution 1: By changing the names and emails of one or more users stored in a database.</a:t>
            </a:r>
          </a:p>
          <a:p>
            <a:r>
              <a:rPr lang="en-GB" dirty="0"/>
              <a:t>Solution 2: By listening to incoming and outgoing network traffic.</a:t>
            </a:r>
          </a:p>
          <a:p>
            <a:r>
              <a:rPr lang="en-GB" dirty="0"/>
              <a:t>Solution 3: By bypassing authentication mechanisms that are in place to manage database access.</a:t>
            </a:r>
          </a:p>
          <a:p>
            <a:r>
              <a:rPr lang="en-GB" dirty="0"/>
              <a:t>Solution 4: Integrity can only be harmed when the intruder has physical access to the database storage.</a:t>
            </a:r>
          </a:p>
        </p:txBody>
      </p:sp>
    </p:spTree>
    <p:extLst>
      <p:ext uri="{BB962C8B-B14F-4D97-AF65-F5344CB8AC3E}">
        <p14:creationId xmlns:p14="http://schemas.microsoft.com/office/powerpoint/2010/main" val="371475664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A20F-B999-4F9E-915E-F94FAC84E1A7}"/>
              </a:ext>
            </a:extLst>
          </p:cNvPr>
          <p:cNvSpPr>
            <a:spLocks noGrp="1"/>
          </p:cNvSpPr>
          <p:nvPr>
            <p:ph type="title"/>
          </p:nvPr>
        </p:nvSpPr>
        <p:spPr/>
        <p:txBody>
          <a:bodyPr/>
          <a:lstStyle/>
          <a:p>
            <a:r>
              <a:rPr lang="en-GB" dirty="0"/>
              <a:t>Availability check</a:t>
            </a:r>
          </a:p>
        </p:txBody>
      </p:sp>
      <p:sp>
        <p:nvSpPr>
          <p:cNvPr id="3" name="Content Placeholder 2">
            <a:extLst>
              <a:ext uri="{FF2B5EF4-FFF2-40B4-BE49-F238E27FC236}">
                <a16:creationId xmlns:a16="http://schemas.microsoft.com/office/drawing/2014/main" id="{8A9CB957-E605-47E7-AFE4-6D969FAB0740}"/>
              </a:ext>
            </a:extLst>
          </p:cNvPr>
          <p:cNvSpPr>
            <a:spLocks noGrp="1"/>
          </p:cNvSpPr>
          <p:nvPr>
            <p:ph idx="1"/>
          </p:nvPr>
        </p:nvSpPr>
        <p:spPr/>
        <p:txBody>
          <a:bodyPr/>
          <a:lstStyle/>
          <a:p>
            <a:pPr marL="0" indent="0">
              <a:buNone/>
            </a:pPr>
            <a:r>
              <a:rPr lang="en-GB" b="1" dirty="0"/>
              <a:t>3. How could an intruder harm the security goal of availability? Find the right answer.</a:t>
            </a:r>
            <a:endParaRPr lang="en-GB" dirty="0"/>
          </a:p>
          <a:p>
            <a:r>
              <a:rPr lang="en-GB" dirty="0"/>
              <a:t>Solution 1: By exploiting bugs in the systems software to bypass authentication mechanisms for databases.</a:t>
            </a:r>
          </a:p>
          <a:p>
            <a:r>
              <a:rPr lang="en-GB" dirty="0"/>
              <a:t>Solution 2: By redirecting emails with sensitive data to other individuals.</a:t>
            </a:r>
          </a:p>
          <a:p>
            <a:r>
              <a:rPr lang="en-GB" dirty="0"/>
              <a:t>Solution 3: Availability can only be harmed by unplugging the power supply of the storage devices.</a:t>
            </a:r>
          </a:p>
          <a:p>
            <a:r>
              <a:rPr lang="en-GB" dirty="0"/>
              <a:t>Solution 4: By launching a denial of service attack on the servers.</a:t>
            </a:r>
          </a:p>
        </p:txBody>
      </p:sp>
    </p:spTree>
    <p:extLst>
      <p:ext uri="{BB962C8B-B14F-4D97-AF65-F5344CB8AC3E}">
        <p14:creationId xmlns:p14="http://schemas.microsoft.com/office/powerpoint/2010/main" val="27216757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94EEE-6244-455F-B82B-8D367BFE98AA}"/>
              </a:ext>
            </a:extLst>
          </p:cNvPr>
          <p:cNvSpPr>
            <a:spLocks noGrp="1"/>
          </p:cNvSpPr>
          <p:nvPr>
            <p:ph type="title"/>
          </p:nvPr>
        </p:nvSpPr>
        <p:spPr/>
        <p:txBody>
          <a:bodyPr/>
          <a:lstStyle/>
          <a:p>
            <a:r>
              <a:rPr lang="en-GB" dirty="0"/>
              <a:t>CIA check</a:t>
            </a:r>
          </a:p>
        </p:txBody>
      </p:sp>
      <p:sp>
        <p:nvSpPr>
          <p:cNvPr id="3" name="Content Placeholder 2">
            <a:extLst>
              <a:ext uri="{FF2B5EF4-FFF2-40B4-BE49-F238E27FC236}">
                <a16:creationId xmlns:a16="http://schemas.microsoft.com/office/drawing/2014/main" id="{911E5B96-11E0-4C44-8B57-FA3AC860D1D3}"/>
              </a:ext>
            </a:extLst>
          </p:cNvPr>
          <p:cNvSpPr>
            <a:spLocks noGrp="1"/>
          </p:cNvSpPr>
          <p:nvPr>
            <p:ph idx="1"/>
          </p:nvPr>
        </p:nvSpPr>
        <p:spPr/>
        <p:txBody>
          <a:bodyPr/>
          <a:lstStyle/>
          <a:p>
            <a:pPr marL="0" indent="0">
              <a:buNone/>
            </a:pPr>
            <a:r>
              <a:rPr lang="en-GB" b="1" dirty="0"/>
              <a:t>4. What happens if at least one of the CIA security goals is harmed? Find the right answer.</a:t>
            </a:r>
            <a:endParaRPr lang="en-GB" dirty="0"/>
          </a:p>
          <a:p>
            <a:r>
              <a:rPr lang="en-GB" dirty="0"/>
              <a:t>Solution 1: A system can be considered safe until all the goals are harmed. Harming one goal has no effect on the systems security.</a:t>
            </a:r>
          </a:p>
          <a:p>
            <a:r>
              <a:rPr lang="en-GB" dirty="0"/>
              <a:t>Solution 2: The systems security is compromised even if only one goal is harmed.</a:t>
            </a:r>
          </a:p>
          <a:p>
            <a:r>
              <a:rPr lang="en-GB" dirty="0"/>
              <a:t>Solution 3: It's not that bad when an attacker reads or changes data, at least some data is still available, hence only when the goal of availability is harmed the security of the system is compromised.</a:t>
            </a:r>
          </a:p>
          <a:p>
            <a:r>
              <a:rPr lang="en-GB" dirty="0"/>
              <a:t>Solution 4: It shouldn't be a problem if an attacker changes data or makes it unavailable, but reading sensitive data is not tolerable. </a:t>
            </a:r>
            <a:r>
              <a:rPr lang="en-GB" dirty="0" err="1"/>
              <a:t>Theres</a:t>
            </a:r>
            <a:r>
              <a:rPr lang="en-GB" dirty="0"/>
              <a:t> only a problem when confidentiality is harmed.</a:t>
            </a:r>
          </a:p>
        </p:txBody>
      </p:sp>
    </p:spTree>
    <p:extLst>
      <p:ext uri="{BB962C8B-B14F-4D97-AF65-F5344CB8AC3E}">
        <p14:creationId xmlns:p14="http://schemas.microsoft.com/office/powerpoint/2010/main" val="234611802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A287B-D1C7-42C9-B62E-A0D39D7EFD6D}"/>
              </a:ext>
            </a:extLst>
          </p:cNvPr>
          <p:cNvSpPr>
            <a:spLocks noGrp="1"/>
          </p:cNvSpPr>
          <p:nvPr>
            <p:ph type="title"/>
          </p:nvPr>
        </p:nvSpPr>
        <p:spPr/>
        <p:txBody>
          <a:bodyPr/>
          <a:lstStyle/>
          <a:p>
            <a:r>
              <a:rPr lang="en-GB" dirty="0"/>
              <a:t>Ethical considerations in security</a:t>
            </a:r>
          </a:p>
        </p:txBody>
      </p:sp>
      <p:sp>
        <p:nvSpPr>
          <p:cNvPr id="3" name="Content Placeholder 2">
            <a:extLst>
              <a:ext uri="{FF2B5EF4-FFF2-40B4-BE49-F238E27FC236}">
                <a16:creationId xmlns:a16="http://schemas.microsoft.com/office/drawing/2014/main" id="{3C18D305-85DC-478D-9522-C8EA1F530B77}"/>
              </a:ext>
            </a:extLst>
          </p:cNvPr>
          <p:cNvSpPr>
            <a:spLocks noGrp="1"/>
          </p:cNvSpPr>
          <p:nvPr>
            <p:ph idx="1"/>
          </p:nvPr>
        </p:nvSpPr>
        <p:spPr>
          <a:xfrm>
            <a:off x="1069848" y="1748118"/>
            <a:ext cx="5559552" cy="4424082"/>
          </a:xfrm>
        </p:spPr>
        <p:txBody>
          <a:bodyPr/>
          <a:lstStyle/>
          <a:p>
            <a:endParaRPr lang="en-GB" dirty="0"/>
          </a:p>
          <a:p>
            <a:pPr marL="0" indent="0">
              <a:buNone/>
            </a:pPr>
            <a:r>
              <a:rPr lang="en-GB" b="1" dirty="0"/>
              <a:t>Kant's Three Principles of Morality</a:t>
            </a:r>
          </a:p>
          <a:p>
            <a:endParaRPr lang="en-GB" b="1" dirty="0"/>
          </a:p>
          <a:p>
            <a:endParaRPr lang="en-GB" b="1" dirty="0"/>
          </a:p>
          <a:p>
            <a:endParaRPr lang="en-GB" b="1" dirty="0"/>
          </a:p>
        </p:txBody>
      </p:sp>
      <p:sp>
        <p:nvSpPr>
          <p:cNvPr id="4" name="TextBox 3">
            <a:extLst>
              <a:ext uri="{FF2B5EF4-FFF2-40B4-BE49-F238E27FC236}">
                <a16:creationId xmlns:a16="http://schemas.microsoft.com/office/drawing/2014/main" id="{105ACC5F-9D82-438C-954C-A7C1F7F94552}"/>
              </a:ext>
            </a:extLst>
          </p:cNvPr>
          <p:cNvSpPr txBox="1"/>
          <p:nvPr/>
        </p:nvSpPr>
        <p:spPr>
          <a:xfrm>
            <a:off x="6884894" y="2139020"/>
            <a:ext cx="4237258" cy="677108"/>
          </a:xfrm>
          <a:prstGeom prst="rect">
            <a:avLst/>
          </a:prstGeom>
          <a:noFill/>
        </p:spPr>
        <p:txBody>
          <a:bodyPr wrap="square" rtlCol="0">
            <a:spAutoFit/>
          </a:bodyPr>
          <a:lstStyle/>
          <a:p>
            <a:r>
              <a:rPr lang="en-GB" sz="2000" b="1" dirty="0"/>
              <a:t>Bentham’s Utilitarianism</a:t>
            </a:r>
          </a:p>
          <a:p>
            <a:endParaRPr lang="en-GB" dirty="0"/>
          </a:p>
        </p:txBody>
      </p:sp>
      <p:pic>
        <p:nvPicPr>
          <p:cNvPr id="6" name="Picture 5">
            <a:extLst>
              <a:ext uri="{FF2B5EF4-FFF2-40B4-BE49-F238E27FC236}">
                <a16:creationId xmlns:a16="http://schemas.microsoft.com/office/drawing/2014/main" id="{316C193C-E581-4CDA-828C-126971BDA96F}"/>
              </a:ext>
            </a:extLst>
          </p:cNvPr>
          <p:cNvPicPr>
            <a:picLocks noChangeAspect="1"/>
          </p:cNvPicPr>
          <p:nvPr/>
        </p:nvPicPr>
        <p:blipFill>
          <a:blip r:embed="rId2"/>
          <a:stretch>
            <a:fillRect/>
          </a:stretch>
        </p:blipFill>
        <p:spPr>
          <a:xfrm>
            <a:off x="7028119" y="2821064"/>
            <a:ext cx="3397588" cy="330698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Picture 7">
            <a:extLst>
              <a:ext uri="{FF2B5EF4-FFF2-40B4-BE49-F238E27FC236}">
                <a16:creationId xmlns:a16="http://schemas.microsoft.com/office/drawing/2014/main" id="{7F605AE1-521E-466E-9A1C-52FC722D1786}"/>
              </a:ext>
            </a:extLst>
          </p:cNvPr>
          <p:cNvPicPr>
            <a:picLocks noChangeAspect="1"/>
          </p:cNvPicPr>
          <p:nvPr/>
        </p:nvPicPr>
        <p:blipFill>
          <a:blip r:embed="rId3"/>
          <a:stretch>
            <a:fillRect/>
          </a:stretch>
        </p:blipFill>
        <p:spPr>
          <a:xfrm>
            <a:off x="2119584" y="2841896"/>
            <a:ext cx="2503760" cy="326532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94072648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47535-D3FF-4625-9ABB-793D19C609B4}"/>
              </a:ext>
            </a:extLst>
          </p:cNvPr>
          <p:cNvSpPr>
            <a:spLocks noGrp="1"/>
          </p:cNvSpPr>
          <p:nvPr>
            <p:ph type="title"/>
          </p:nvPr>
        </p:nvSpPr>
        <p:spPr/>
        <p:txBody>
          <a:bodyPr/>
          <a:lstStyle/>
          <a:p>
            <a:r>
              <a:rPr lang="en-GB" dirty="0"/>
              <a:t>Authentication: Who are you?</a:t>
            </a:r>
          </a:p>
        </p:txBody>
      </p:sp>
      <p:pic>
        <p:nvPicPr>
          <p:cNvPr id="9" name="Picture 8">
            <a:extLst>
              <a:ext uri="{FF2B5EF4-FFF2-40B4-BE49-F238E27FC236}">
                <a16:creationId xmlns:a16="http://schemas.microsoft.com/office/drawing/2014/main" id="{83F19139-ACF4-422B-A073-62FEB9991E87}"/>
              </a:ext>
            </a:extLst>
          </p:cNvPr>
          <p:cNvPicPr>
            <a:picLocks noChangeAspect="1"/>
          </p:cNvPicPr>
          <p:nvPr/>
        </p:nvPicPr>
        <p:blipFill>
          <a:blip r:embed="rId2"/>
          <a:stretch>
            <a:fillRect/>
          </a:stretch>
        </p:blipFill>
        <p:spPr>
          <a:xfrm>
            <a:off x="2596122" y="2093976"/>
            <a:ext cx="6578187" cy="3403226"/>
          </a:xfrm>
          <a:prstGeom prst="rect">
            <a:avLst/>
          </a:prstGeom>
        </p:spPr>
      </p:pic>
    </p:spTree>
    <p:extLst>
      <p:ext uri="{BB962C8B-B14F-4D97-AF65-F5344CB8AC3E}">
        <p14:creationId xmlns:p14="http://schemas.microsoft.com/office/powerpoint/2010/main" val="198956955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4AF6-6B60-4ED0-9290-736D7E806A17}"/>
              </a:ext>
            </a:extLst>
          </p:cNvPr>
          <p:cNvSpPr>
            <a:spLocks noGrp="1"/>
          </p:cNvSpPr>
          <p:nvPr>
            <p:ph type="title"/>
          </p:nvPr>
        </p:nvSpPr>
        <p:spPr/>
        <p:txBody>
          <a:bodyPr/>
          <a:lstStyle/>
          <a:p>
            <a:r>
              <a:rPr lang="en-GB" dirty="0"/>
              <a:t>Background information</a:t>
            </a:r>
          </a:p>
        </p:txBody>
      </p:sp>
      <p:sp>
        <p:nvSpPr>
          <p:cNvPr id="3" name="Content Placeholder 2">
            <a:extLst>
              <a:ext uri="{FF2B5EF4-FFF2-40B4-BE49-F238E27FC236}">
                <a16:creationId xmlns:a16="http://schemas.microsoft.com/office/drawing/2014/main" id="{194C4CB6-C9A3-4E80-A142-EA96431A46B3}"/>
              </a:ext>
            </a:extLst>
          </p:cNvPr>
          <p:cNvSpPr>
            <a:spLocks noGrp="1"/>
          </p:cNvSpPr>
          <p:nvPr>
            <p:ph idx="1"/>
          </p:nvPr>
        </p:nvSpPr>
        <p:spPr/>
        <p:txBody>
          <a:bodyPr/>
          <a:lstStyle/>
          <a:p>
            <a:r>
              <a:rPr lang="en-GB" dirty="0"/>
              <a:t>Studied </a:t>
            </a:r>
            <a:r>
              <a:rPr lang="en-GB" dirty="0" err="1"/>
              <a:t>Bsc</a:t>
            </a:r>
            <a:r>
              <a:rPr lang="en-GB" dirty="0"/>
              <a:t> and </a:t>
            </a:r>
            <a:r>
              <a:rPr lang="en-GB" dirty="0" err="1"/>
              <a:t>Msc</a:t>
            </a:r>
            <a:r>
              <a:rPr lang="en-GB" dirty="0"/>
              <a:t> at Linnaeus University, Sweden</a:t>
            </a:r>
          </a:p>
          <a:p>
            <a:pPr lvl="1"/>
            <a:r>
              <a:rPr lang="en-GB" dirty="0"/>
              <a:t>Computer science engineering: Network security</a:t>
            </a:r>
          </a:p>
          <a:p>
            <a:r>
              <a:rPr lang="en-GB" dirty="0"/>
              <a:t>Worked as an ethical hacker in Sweden, Turkey and Czech Republic</a:t>
            </a:r>
          </a:p>
          <a:p>
            <a:pPr lvl="1"/>
            <a:r>
              <a:rPr lang="en-GB" dirty="0"/>
              <a:t>Both governmental and private entities, banking and insurance sectors</a:t>
            </a:r>
          </a:p>
          <a:p>
            <a:pPr lvl="1"/>
            <a:r>
              <a:rPr lang="en-GB" dirty="0"/>
              <a:t>Information security officer</a:t>
            </a:r>
          </a:p>
          <a:p>
            <a:pPr lvl="1"/>
            <a:r>
              <a:rPr lang="en-GB" dirty="0"/>
              <a:t>Information Risk management officer</a:t>
            </a:r>
          </a:p>
          <a:p>
            <a:r>
              <a:rPr lang="en-GB" dirty="0"/>
              <a:t>Have collaborated and continuously working with numerous international ethical hackers in various projects in UK, Netherlands and Belgium, covering a wide span of technical and theoretical activities to professionals, students, C-level managers </a:t>
            </a:r>
            <a:r>
              <a:rPr lang="en-GB" dirty="0">
                <a:sym typeface="Wingdings" panose="05000000000000000000" pitchFamily="2" charset="2"/>
              </a:rPr>
              <a:t></a:t>
            </a:r>
            <a:endParaRPr lang="en-GB" dirty="0"/>
          </a:p>
        </p:txBody>
      </p:sp>
      <p:pic>
        <p:nvPicPr>
          <p:cNvPr id="5" name="Picture 4">
            <a:extLst>
              <a:ext uri="{FF2B5EF4-FFF2-40B4-BE49-F238E27FC236}">
                <a16:creationId xmlns:a16="http://schemas.microsoft.com/office/drawing/2014/main" id="{FD649BC5-3430-45C9-A04E-43B149D387BD}"/>
              </a:ext>
            </a:extLst>
          </p:cNvPr>
          <p:cNvPicPr>
            <a:picLocks noChangeAspect="1"/>
          </p:cNvPicPr>
          <p:nvPr/>
        </p:nvPicPr>
        <p:blipFill>
          <a:blip r:embed="rId2"/>
          <a:stretch>
            <a:fillRect/>
          </a:stretch>
        </p:blipFill>
        <p:spPr>
          <a:xfrm>
            <a:off x="11049000" y="0"/>
            <a:ext cx="1143000" cy="1143000"/>
          </a:xfrm>
          <a:prstGeom prst="rect">
            <a:avLst/>
          </a:prstGeom>
        </p:spPr>
      </p:pic>
    </p:spTree>
    <p:extLst>
      <p:ext uri="{BB962C8B-B14F-4D97-AF65-F5344CB8AC3E}">
        <p14:creationId xmlns:p14="http://schemas.microsoft.com/office/powerpoint/2010/main" val="47382970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E1C0E-194D-4FF5-BD93-B0F7D115AFAC}"/>
              </a:ext>
            </a:extLst>
          </p:cNvPr>
          <p:cNvSpPr>
            <a:spLocks noGrp="1"/>
          </p:cNvSpPr>
          <p:nvPr>
            <p:ph type="title"/>
          </p:nvPr>
        </p:nvSpPr>
        <p:spPr/>
        <p:txBody>
          <a:bodyPr/>
          <a:lstStyle/>
          <a:p>
            <a:r>
              <a:rPr lang="en-GB" dirty="0"/>
              <a:t>Web authentication</a:t>
            </a:r>
          </a:p>
        </p:txBody>
      </p:sp>
      <p:sp>
        <p:nvSpPr>
          <p:cNvPr id="3" name="Content Placeholder 2">
            <a:extLst>
              <a:ext uri="{FF2B5EF4-FFF2-40B4-BE49-F238E27FC236}">
                <a16:creationId xmlns:a16="http://schemas.microsoft.com/office/drawing/2014/main" id="{B51F3825-3CD6-4C79-89A2-2C2DCF5FC660}"/>
              </a:ext>
            </a:extLst>
          </p:cNvPr>
          <p:cNvSpPr>
            <a:spLocks noGrp="1"/>
          </p:cNvSpPr>
          <p:nvPr>
            <p:ph idx="1"/>
          </p:nvPr>
        </p:nvSpPr>
        <p:spPr/>
        <p:txBody>
          <a:bodyPr>
            <a:normAutofit fontScale="92500" lnSpcReduction="20000"/>
          </a:bodyPr>
          <a:lstStyle/>
          <a:p>
            <a:r>
              <a:rPr lang="en-GB" dirty="0"/>
              <a:t>Authentication is used by a server when the server needs to know exactly who is accessing their information or site.</a:t>
            </a:r>
          </a:p>
          <a:p>
            <a:r>
              <a:rPr lang="en-GB" dirty="0"/>
              <a:t>Authentication is used by a client when the client needs to know that the server is system it claims to be.</a:t>
            </a:r>
          </a:p>
          <a:p>
            <a:r>
              <a:rPr lang="en-GB" dirty="0"/>
              <a:t>In authentication, the user or computer has to prove its identity to the server or client.</a:t>
            </a:r>
          </a:p>
          <a:p>
            <a:r>
              <a:rPr lang="en-GB" dirty="0"/>
              <a:t>Usually, authentication by a server entails the use of a user name and password. Other ways to authenticate can be through cards, retina scans, voice recognition, and fingerprints.</a:t>
            </a:r>
          </a:p>
          <a:p>
            <a:r>
              <a:rPr lang="en-GB" dirty="0"/>
              <a:t>Authentication by a client usually involves the server giving a certificate to the client in which a trusted third party such as Verisign or Thawte states that the server belongs to the entity (such as a bank) that the client expects it to.</a:t>
            </a:r>
          </a:p>
          <a:p>
            <a:r>
              <a:rPr lang="en-GB" dirty="0"/>
              <a:t>Authentication does not determine what tasks the individual can do or what files the individual can see. Authentication merely identifies and verifies who the person or system is.</a:t>
            </a:r>
          </a:p>
          <a:p>
            <a:endParaRPr lang="en-GB" dirty="0"/>
          </a:p>
        </p:txBody>
      </p:sp>
    </p:spTree>
    <p:extLst>
      <p:ext uri="{BB962C8B-B14F-4D97-AF65-F5344CB8AC3E}">
        <p14:creationId xmlns:p14="http://schemas.microsoft.com/office/powerpoint/2010/main" val="348741603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9F74-854C-4EDB-A67C-103D4DD0F1BD}"/>
              </a:ext>
            </a:extLst>
          </p:cNvPr>
          <p:cNvSpPr>
            <a:spLocks noGrp="1"/>
          </p:cNvSpPr>
          <p:nvPr>
            <p:ph type="title"/>
          </p:nvPr>
        </p:nvSpPr>
        <p:spPr/>
        <p:txBody>
          <a:bodyPr/>
          <a:lstStyle/>
          <a:p>
            <a:r>
              <a:rPr lang="en-GB" dirty="0"/>
              <a:t>Authorization: What can you do?</a:t>
            </a:r>
          </a:p>
        </p:txBody>
      </p:sp>
      <p:pic>
        <p:nvPicPr>
          <p:cNvPr id="5" name="Content Placeholder 4">
            <a:extLst>
              <a:ext uri="{FF2B5EF4-FFF2-40B4-BE49-F238E27FC236}">
                <a16:creationId xmlns:a16="http://schemas.microsoft.com/office/drawing/2014/main" id="{D2456069-6639-4CF4-AA60-21028410739A}"/>
              </a:ext>
            </a:extLst>
          </p:cNvPr>
          <p:cNvPicPr>
            <a:picLocks noGrp="1" noChangeAspect="1"/>
          </p:cNvPicPr>
          <p:nvPr>
            <p:ph idx="1"/>
          </p:nvPr>
        </p:nvPicPr>
        <p:blipFill>
          <a:blip r:embed="rId2"/>
          <a:stretch>
            <a:fillRect/>
          </a:stretch>
        </p:blipFill>
        <p:spPr>
          <a:xfrm>
            <a:off x="3230323" y="1871650"/>
            <a:ext cx="5731354" cy="4501718"/>
          </a:xfrm>
        </p:spPr>
      </p:pic>
    </p:spTree>
    <p:extLst>
      <p:ext uri="{BB962C8B-B14F-4D97-AF65-F5344CB8AC3E}">
        <p14:creationId xmlns:p14="http://schemas.microsoft.com/office/powerpoint/2010/main" val="396036531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449D4-9FB6-4D55-B15E-2E41A1B572D0}"/>
              </a:ext>
            </a:extLst>
          </p:cNvPr>
          <p:cNvSpPr>
            <a:spLocks noGrp="1"/>
          </p:cNvSpPr>
          <p:nvPr>
            <p:ph type="title"/>
          </p:nvPr>
        </p:nvSpPr>
        <p:spPr/>
        <p:txBody>
          <a:bodyPr>
            <a:normAutofit/>
          </a:bodyPr>
          <a:lstStyle/>
          <a:p>
            <a:r>
              <a:rPr lang="en-GB" dirty="0"/>
              <a:t>Authorization</a:t>
            </a:r>
          </a:p>
        </p:txBody>
      </p:sp>
      <p:sp>
        <p:nvSpPr>
          <p:cNvPr id="3" name="Content Placeholder 2">
            <a:extLst>
              <a:ext uri="{FF2B5EF4-FFF2-40B4-BE49-F238E27FC236}">
                <a16:creationId xmlns:a16="http://schemas.microsoft.com/office/drawing/2014/main" id="{24CC2C4B-CB1B-489B-AE4A-4F308A18B63A}"/>
              </a:ext>
            </a:extLst>
          </p:cNvPr>
          <p:cNvSpPr>
            <a:spLocks noGrp="1"/>
          </p:cNvSpPr>
          <p:nvPr>
            <p:ph idx="1"/>
          </p:nvPr>
        </p:nvSpPr>
        <p:spPr/>
        <p:txBody>
          <a:bodyPr/>
          <a:lstStyle/>
          <a:p>
            <a:r>
              <a:rPr lang="en-GB" sz="2400" dirty="0"/>
              <a:t>Authorization is a process by which a server determines if the client has permission to use a resource or access a file.</a:t>
            </a:r>
          </a:p>
          <a:p>
            <a:r>
              <a:rPr lang="en-GB" sz="2400" dirty="0"/>
              <a:t>Authorization is usually coupled with authentication so that the server has some concept of who the client is that is requesting access.</a:t>
            </a:r>
          </a:p>
          <a:p>
            <a:r>
              <a:rPr lang="en-GB" sz="2400" dirty="0"/>
              <a:t>The type of authentication required for authorization may vary; passwords may be required in some cases but not in others.</a:t>
            </a:r>
          </a:p>
          <a:p>
            <a:r>
              <a:rPr lang="en-GB" sz="2400" dirty="0"/>
              <a:t>In some cases, there is no authorization; any user may be use a resource or access a file simply by asking for it. Most of the web pages on the Internet require no authentication or authorization.</a:t>
            </a:r>
          </a:p>
          <a:p>
            <a:endParaRPr lang="en-GB" dirty="0"/>
          </a:p>
        </p:txBody>
      </p:sp>
    </p:spTree>
    <p:extLst>
      <p:ext uri="{BB962C8B-B14F-4D97-AF65-F5344CB8AC3E}">
        <p14:creationId xmlns:p14="http://schemas.microsoft.com/office/powerpoint/2010/main" val="372701375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2E596-DCEA-4F0E-94F6-404871BAAFE7}"/>
              </a:ext>
            </a:extLst>
          </p:cNvPr>
          <p:cNvSpPr>
            <a:spLocks noGrp="1"/>
          </p:cNvSpPr>
          <p:nvPr>
            <p:ph type="title"/>
          </p:nvPr>
        </p:nvSpPr>
        <p:spPr/>
        <p:txBody>
          <a:bodyPr>
            <a:normAutofit/>
          </a:bodyPr>
          <a:lstStyle/>
          <a:p>
            <a:r>
              <a:rPr lang="en-GB" dirty="0"/>
              <a:t>Encryption</a:t>
            </a:r>
          </a:p>
        </p:txBody>
      </p:sp>
      <p:sp>
        <p:nvSpPr>
          <p:cNvPr id="3" name="Content Placeholder 2">
            <a:extLst>
              <a:ext uri="{FF2B5EF4-FFF2-40B4-BE49-F238E27FC236}">
                <a16:creationId xmlns:a16="http://schemas.microsoft.com/office/drawing/2014/main" id="{222C8486-27D6-4D04-B550-CE802E7A1B41}"/>
              </a:ext>
            </a:extLst>
          </p:cNvPr>
          <p:cNvSpPr>
            <a:spLocks noGrp="1"/>
          </p:cNvSpPr>
          <p:nvPr>
            <p:ph idx="1"/>
          </p:nvPr>
        </p:nvSpPr>
        <p:spPr>
          <a:xfrm>
            <a:off x="968478" y="1754665"/>
            <a:ext cx="10058400" cy="4618703"/>
          </a:xfrm>
        </p:spPr>
        <p:txBody>
          <a:bodyPr>
            <a:normAutofit fontScale="92500" lnSpcReduction="20000"/>
          </a:bodyPr>
          <a:lstStyle/>
          <a:p>
            <a:pPr marL="0" indent="0">
              <a:buNone/>
            </a:pPr>
            <a:endParaRPr lang="en-GB" sz="2400" dirty="0">
              <a:solidFill>
                <a:srgbClr val="7030A0"/>
              </a:solidFill>
            </a:endParaRPr>
          </a:p>
          <a:p>
            <a:r>
              <a:rPr lang="en-GB" sz="2400" dirty="0"/>
              <a:t>Encryption involves the process of transforming data so that it is unreadable by anyone who does not have a decryption key.</a:t>
            </a:r>
          </a:p>
          <a:p>
            <a:r>
              <a:rPr lang="en-GB" sz="2400" dirty="0"/>
              <a:t>The Secure Shell (SSH) and Socket Layer (SSL) protocols are usually used in encryption processes. The SSL drives the secure part of “http</a:t>
            </a:r>
            <a:r>
              <a:rPr lang="en-GB" sz="2400" u="sng" dirty="0"/>
              <a:t>s</a:t>
            </a:r>
            <a:r>
              <a:rPr lang="en-GB" sz="2400" dirty="0"/>
              <a:t>://” sites used in e-commerce sites (like E-Bay and Amazon.com.)</a:t>
            </a:r>
          </a:p>
          <a:p>
            <a:r>
              <a:rPr lang="en-GB" sz="2400" dirty="0"/>
              <a:t>All data in SSL transactions is encrypted between the client (browser) and the server (web server) before the data is transferred between the two.</a:t>
            </a:r>
          </a:p>
          <a:p>
            <a:r>
              <a:rPr lang="en-GB" sz="2400" dirty="0"/>
              <a:t>All data in SSH sessions is encrypted between the client and the server when communicating at the shell.</a:t>
            </a:r>
          </a:p>
          <a:p>
            <a:r>
              <a:rPr lang="en-GB" sz="2400" dirty="0"/>
              <a:t>By encrypting the data exchanged between the client and server information like social security numbers, credit card numbers, and home addresses can be sent over the Internet with less risk of being intercepted during transit.</a:t>
            </a:r>
          </a:p>
          <a:p>
            <a:endParaRPr lang="en-GB" sz="2400" dirty="0"/>
          </a:p>
        </p:txBody>
      </p:sp>
    </p:spTree>
    <p:extLst>
      <p:ext uri="{BB962C8B-B14F-4D97-AF65-F5344CB8AC3E}">
        <p14:creationId xmlns:p14="http://schemas.microsoft.com/office/powerpoint/2010/main" val="229933053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F17C9-7D3F-4798-9217-2D40CC7322CD}"/>
              </a:ext>
            </a:extLst>
          </p:cNvPr>
          <p:cNvSpPr>
            <a:spLocks noGrp="1"/>
          </p:cNvSpPr>
          <p:nvPr>
            <p:ph type="title"/>
          </p:nvPr>
        </p:nvSpPr>
        <p:spPr/>
        <p:txBody>
          <a:bodyPr>
            <a:normAutofit/>
          </a:bodyPr>
          <a:lstStyle/>
          <a:p>
            <a:r>
              <a:rPr lang="en-GB" dirty="0"/>
              <a:t>Auditing: key to non-repudiation*</a:t>
            </a:r>
            <a:br>
              <a:rPr lang="en-GB" dirty="0"/>
            </a:br>
            <a:r>
              <a:rPr lang="en-GB" sz="1400" dirty="0"/>
              <a:t>* Non repudiation guarantees that a user cannot deny performing an operation or initiating a transaction</a:t>
            </a:r>
            <a:endParaRPr lang="en-GB" dirty="0"/>
          </a:p>
        </p:txBody>
      </p:sp>
      <p:pic>
        <p:nvPicPr>
          <p:cNvPr id="5" name="Content Placeholder 4">
            <a:extLst>
              <a:ext uri="{FF2B5EF4-FFF2-40B4-BE49-F238E27FC236}">
                <a16:creationId xmlns:a16="http://schemas.microsoft.com/office/drawing/2014/main" id="{D6B9D300-4EE8-4723-A0A5-6005859EC0D7}"/>
              </a:ext>
            </a:extLst>
          </p:cNvPr>
          <p:cNvPicPr>
            <a:picLocks noGrp="1" noChangeAspect="1"/>
          </p:cNvPicPr>
          <p:nvPr>
            <p:ph idx="1"/>
          </p:nvPr>
        </p:nvPicPr>
        <p:blipFill>
          <a:blip r:embed="rId2"/>
          <a:stretch>
            <a:fillRect/>
          </a:stretch>
        </p:blipFill>
        <p:spPr>
          <a:xfrm>
            <a:off x="4011193" y="2093976"/>
            <a:ext cx="3962913" cy="3872848"/>
          </a:xfrm>
        </p:spPr>
      </p:pic>
    </p:spTree>
    <p:extLst>
      <p:ext uri="{BB962C8B-B14F-4D97-AF65-F5344CB8AC3E}">
        <p14:creationId xmlns:p14="http://schemas.microsoft.com/office/powerpoint/2010/main" val="389557141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87593-2823-43D5-BE4F-813314566A8A}"/>
              </a:ext>
            </a:extLst>
          </p:cNvPr>
          <p:cNvSpPr>
            <a:spLocks noGrp="1"/>
          </p:cNvSpPr>
          <p:nvPr>
            <p:ph type="title"/>
          </p:nvPr>
        </p:nvSpPr>
        <p:spPr/>
        <p:txBody>
          <a:bodyPr/>
          <a:lstStyle/>
          <a:p>
            <a:r>
              <a:rPr lang="en-GB" dirty="0"/>
              <a:t>When to use them?</a:t>
            </a:r>
          </a:p>
        </p:txBody>
      </p:sp>
      <p:sp>
        <p:nvSpPr>
          <p:cNvPr id="3" name="Content Placeholder 2">
            <a:extLst>
              <a:ext uri="{FF2B5EF4-FFF2-40B4-BE49-F238E27FC236}">
                <a16:creationId xmlns:a16="http://schemas.microsoft.com/office/drawing/2014/main" id="{2C37F7ED-0D6D-4279-B3E5-E3760D1A49C1}"/>
              </a:ext>
            </a:extLst>
          </p:cNvPr>
          <p:cNvSpPr>
            <a:spLocks noGrp="1"/>
          </p:cNvSpPr>
          <p:nvPr>
            <p:ph idx="1"/>
          </p:nvPr>
        </p:nvSpPr>
        <p:spPr/>
        <p:txBody>
          <a:bodyPr>
            <a:normAutofit fontScale="85000" lnSpcReduction="10000"/>
          </a:bodyPr>
          <a:lstStyle/>
          <a:p>
            <a:r>
              <a:rPr lang="en-GB" dirty="0"/>
              <a:t>Authentication, authorization, and encryption are used in every day life. One example in which authorization, authentication, and encryption are all used is booking and taking an airplane flight.</a:t>
            </a:r>
          </a:p>
          <a:p>
            <a:r>
              <a:rPr lang="en-GB" b="1" dirty="0"/>
              <a:t>Encryption </a:t>
            </a:r>
            <a:r>
              <a:rPr lang="en-GB" dirty="0"/>
              <a:t>is used when a person buys their ticket online at one of the many sites that advertises cheap ticket. Upon finding the perfect flight at an ideal price, a person goes to buy the ticket. Encryption is used to protect a person’s credit card and personal information when it is sent over the Internet to the airline. The company encrypts the customer’s data so that it will be safer from interception in transit.</a:t>
            </a:r>
          </a:p>
          <a:p>
            <a:r>
              <a:rPr lang="en-GB" b="1" dirty="0"/>
              <a:t>Authentication</a:t>
            </a:r>
            <a:r>
              <a:rPr lang="en-GB" dirty="0"/>
              <a:t> is used when a traveller shows his or her ticket and driver’s license at the airport so he or she can check his or her bags and receive a boarding pass. Airports need to authenticate that the person is who he or she says she is and has purchased a ticket, before giving him or her a boarding pass.</a:t>
            </a:r>
          </a:p>
          <a:p>
            <a:r>
              <a:rPr lang="en-GB" b="1" dirty="0"/>
              <a:t>Authorization</a:t>
            </a:r>
            <a:r>
              <a:rPr lang="en-GB" dirty="0"/>
              <a:t> is used when a person shows his or her boarding pass to the flight attendant so he or she can board the specific plane he or she is supposed to be flying on. A flight attendant must authorize a person so that person can then see the inside of the plane and use the resources the plane has to fly from one place to the next.</a:t>
            </a:r>
          </a:p>
          <a:p>
            <a:endParaRPr lang="en-GB" dirty="0"/>
          </a:p>
        </p:txBody>
      </p:sp>
    </p:spTree>
    <p:extLst>
      <p:ext uri="{BB962C8B-B14F-4D97-AF65-F5344CB8AC3E}">
        <p14:creationId xmlns:p14="http://schemas.microsoft.com/office/powerpoint/2010/main" val="213272928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665-32D3-479B-8471-0ADD4963E6DF}"/>
              </a:ext>
            </a:extLst>
          </p:cNvPr>
          <p:cNvSpPr>
            <a:spLocks noGrp="1"/>
          </p:cNvSpPr>
          <p:nvPr>
            <p:ph type="title"/>
          </p:nvPr>
        </p:nvSpPr>
        <p:spPr/>
        <p:txBody>
          <a:bodyPr/>
          <a:lstStyle/>
          <a:p>
            <a:r>
              <a:rPr lang="en-GB" dirty="0"/>
              <a:t>Some examples</a:t>
            </a:r>
          </a:p>
        </p:txBody>
      </p:sp>
      <p:sp>
        <p:nvSpPr>
          <p:cNvPr id="3" name="Content Placeholder 2">
            <a:extLst>
              <a:ext uri="{FF2B5EF4-FFF2-40B4-BE49-F238E27FC236}">
                <a16:creationId xmlns:a16="http://schemas.microsoft.com/office/drawing/2014/main" id="{558F083E-5998-4620-95BB-13B6A6FACCC0}"/>
              </a:ext>
            </a:extLst>
          </p:cNvPr>
          <p:cNvSpPr>
            <a:spLocks noGrp="1"/>
          </p:cNvSpPr>
          <p:nvPr>
            <p:ph idx="1"/>
          </p:nvPr>
        </p:nvSpPr>
        <p:spPr/>
        <p:txBody>
          <a:bodyPr>
            <a:normAutofit fontScale="85000" lnSpcReduction="10000"/>
          </a:bodyPr>
          <a:lstStyle/>
          <a:p>
            <a:r>
              <a:rPr lang="en-GB" b="1" dirty="0"/>
              <a:t>Encryption</a:t>
            </a:r>
            <a:r>
              <a:rPr lang="en-GB" dirty="0"/>
              <a:t> should be used whenever people are giving out personal information to register for something or buy a product. Doing so ensures the person’s privacy during the communication. Encryption is also often used when the data returned by the server to the client should be protected, such as a financial statement or test results.</a:t>
            </a:r>
          </a:p>
          <a:p>
            <a:r>
              <a:rPr lang="en-GB" b="1" dirty="0"/>
              <a:t>Authentication</a:t>
            </a:r>
            <a:r>
              <a:rPr lang="en-GB" dirty="0"/>
              <a:t> should be used whenever you want to know exactly who is using or viewing your site. </a:t>
            </a:r>
            <a:r>
              <a:rPr lang="en-GB" dirty="0" err="1"/>
              <a:t>Weblogin</a:t>
            </a:r>
            <a:r>
              <a:rPr lang="en-GB" dirty="0"/>
              <a:t> is Boston University’s primary method of authentication. Other commercial websites such as Amazon.com require people to login before buying products so they know exactly who their purchasers are.</a:t>
            </a:r>
          </a:p>
          <a:p>
            <a:r>
              <a:rPr lang="en-GB" b="1" dirty="0"/>
              <a:t>Authorization</a:t>
            </a:r>
            <a:r>
              <a:rPr lang="en-GB" dirty="0"/>
              <a:t> should be used whenever you want to control viewer access of certain pages. For example, Boston University students are not authorized to view certain web pages dedicated to professors and administration. The authorization requirements for a site are typically defined in a website’s .</a:t>
            </a:r>
            <a:r>
              <a:rPr lang="en-GB" dirty="0" err="1"/>
              <a:t>htaccess</a:t>
            </a:r>
            <a:r>
              <a:rPr lang="en-GB" dirty="0"/>
              <a:t> file.</a:t>
            </a:r>
          </a:p>
          <a:p>
            <a:r>
              <a:rPr lang="en-GB" b="1" dirty="0"/>
              <a:t>Authentication and Authorization are often used together</a:t>
            </a:r>
            <a:r>
              <a:rPr lang="en-GB" dirty="0"/>
              <a:t>. For example, students at Boston University are required to authenticate before accessing the Student Link. The authentication they provide determines what data they are authorized to see. The authorization step prevents students from seeing data of other students.</a:t>
            </a:r>
          </a:p>
          <a:p>
            <a:endParaRPr lang="en-GB" dirty="0"/>
          </a:p>
        </p:txBody>
      </p:sp>
    </p:spTree>
    <p:extLst>
      <p:ext uri="{BB962C8B-B14F-4D97-AF65-F5344CB8AC3E}">
        <p14:creationId xmlns:p14="http://schemas.microsoft.com/office/powerpoint/2010/main" val="337518640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C5448-61E2-4531-B370-D620F1EBF484}"/>
              </a:ext>
            </a:extLst>
          </p:cNvPr>
          <p:cNvSpPr>
            <a:spLocks noGrp="1"/>
          </p:cNvSpPr>
          <p:nvPr>
            <p:ph type="title"/>
          </p:nvPr>
        </p:nvSpPr>
        <p:spPr/>
        <p:txBody>
          <a:bodyPr/>
          <a:lstStyle/>
          <a:p>
            <a:r>
              <a:rPr lang="en-GB" dirty="0"/>
              <a:t>Understanding </a:t>
            </a:r>
            <a:r>
              <a:rPr lang="en-GB" dirty="0" err="1"/>
              <a:t>defense</a:t>
            </a:r>
            <a:r>
              <a:rPr lang="en-GB" dirty="0"/>
              <a:t> in depth and layered security</a:t>
            </a:r>
          </a:p>
        </p:txBody>
      </p:sp>
      <p:pic>
        <p:nvPicPr>
          <p:cNvPr id="9" name="Content Placeholder 8">
            <a:extLst>
              <a:ext uri="{FF2B5EF4-FFF2-40B4-BE49-F238E27FC236}">
                <a16:creationId xmlns:a16="http://schemas.microsoft.com/office/drawing/2014/main" id="{647699B7-FB38-4782-8731-06530C4026C7}"/>
              </a:ext>
            </a:extLst>
          </p:cNvPr>
          <p:cNvPicPr>
            <a:picLocks noGrp="1" noChangeAspect="1"/>
          </p:cNvPicPr>
          <p:nvPr>
            <p:ph idx="1"/>
          </p:nvPr>
        </p:nvPicPr>
        <p:blipFill>
          <a:blip r:embed="rId2"/>
          <a:stretch>
            <a:fillRect/>
          </a:stretch>
        </p:blipFill>
        <p:spPr>
          <a:xfrm>
            <a:off x="2289981" y="2107423"/>
            <a:ext cx="7612038" cy="4467936"/>
          </a:xfrm>
        </p:spPr>
      </p:pic>
    </p:spTree>
    <p:extLst>
      <p:ext uri="{BB962C8B-B14F-4D97-AF65-F5344CB8AC3E}">
        <p14:creationId xmlns:p14="http://schemas.microsoft.com/office/powerpoint/2010/main" val="312732533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33AF33-9430-419F-A2A6-D36AD1476162}"/>
              </a:ext>
            </a:extLst>
          </p:cNvPr>
          <p:cNvPicPr>
            <a:picLocks noGrp="1" noChangeAspect="1"/>
          </p:cNvPicPr>
          <p:nvPr>
            <p:ph idx="1"/>
          </p:nvPr>
        </p:nvPicPr>
        <p:blipFill>
          <a:blip r:embed="rId2"/>
          <a:stretch>
            <a:fillRect/>
          </a:stretch>
        </p:blipFill>
        <p:spPr>
          <a:xfrm>
            <a:off x="2802980" y="419054"/>
            <a:ext cx="6586040" cy="6259173"/>
          </a:xfrm>
        </p:spPr>
      </p:pic>
    </p:spTree>
    <p:extLst>
      <p:ext uri="{BB962C8B-B14F-4D97-AF65-F5344CB8AC3E}">
        <p14:creationId xmlns:p14="http://schemas.microsoft.com/office/powerpoint/2010/main" val="418765229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6986C-10AA-4211-A1CB-1C513FBBD66A}"/>
              </a:ext>
            </a:extLst>
          </p:cNvPr>
          <p:cNvSpPr>
            <a:spLocks noGrp="1"/>
          </p:cNvSpPr>
          <p:nvPr>
            <p:ph type="title"/>
          </p:nvPr>
        </p:nvSpPr>
        <p:spPr>
          <a:xfrm>
            <a:off x="1066800" y="209329"/>
            <a:ext cx="10058400" cy="1609344"/>
          </a:xfrm>
        </p:spPr>
        <p:txBody>
          <a:bodyPr/>
          <a:lstStyle/>
          <a:p>
            <a:r>
              <a:rPr lang="en-GB" dirty="0" err="1"/>
              <a:t>Defense</a:t>
            </a:r>
            <a:r>
              <a:rPr lang="en-GB" dirty="0"/>
              <a:t> in depth</a:t>
            </a:r>
          </a:p>
        </p:txBody>
      </p:sp>
      <p:sp>
        <p:nvSpPr>
          <p:cNvPr id="3" name="Content Placeholder 2">
            <a:extLst>
              <a:ext uri="{FF2B5EF4-FFF2-40B4-BE49-F238E27FC236}">
                <a16:creationId xmlns:a16="http://schemas.microsoft.com/office/drawing/2014/main" id="{D9E1DE65-E101-45BC-B63B-59B5E97A4B2F}"/>
              </a:ext>
            </a:extLst>
          </p:cNvPr>
          <p:cNvSpPr>
            <a:spLocks noGrp="1"/>
          </p:cNvSpPr>
          <p:nvPr>
            <p:ph idx="1"/>
          </p:nvPr>
        </p:nvSpPr>
        <p:spPr>
          <a:xfrm>
            <a:off x="1069848" y="1936955"/>
            <a:ext cx="10058400" cy="4235245"/>
          </a:xfrm>
        </p:spPr>
        <p:txBody>
          <a:bodyPr>
            <a:normAutofit lnSpcReduction="10000"/>
          </a:bodyPr>
          <a:lstStyle/>
          <a:p>
            <a:r>
              <a:rPr lang="en-GB" dirty="0"/>
              <a:t>A </a:t>
            </a:r>
            <a:r>
              <a:rPr lang="en-GB" dirty="0" err="1"/>
              <a:t>defense</a:t>
            </a:r>
            <a:r>
              <a:rPr lang="en-GB" dirty="0"/>
              <a:t>-in-depth strategy ensures that security controls are present at various layers of the service and that, should any one area fail, there are compensating controls to maintain security at all times.</a:t>
            </a:r>
          </a:p>
          <a:p>
            <a:r>
              <a:rPr lang="en-GB" dirty="0"/>
              <a:t>The strategy also includes tactics to </a:t>
            </a:r>
            <a:r>
              <a:rPr lang="en-GB" b="1" dirty="0"/>
              <a:t>detect, prevent, and mitigate security breaches before they happen.</a:t>
            </a:r>
            <a:r>
              <a:rPr lang="en-GB" dirty="0"/>
              <a:t> </a:t>
            </a:r>
          </a:p>
          <a:p>
            <a:r>
              <a:rPr lang="en-GB" dirty="0"/>
              <a:t>This involves continuous improvements to service-level security features, including: </a:t>
            </a:r>
          </a:p>
          <a:p>
            <a:r>
              <a:rPr lang="en-GB" dirty="0"/>
              <a:t>Physical controls, video surveillance, access control, smart cards, fire protection etc. - Edge routers, firewalls, intrusion detection, vulnerability scanning - Access control and monitoring, anti-malware, patch and configuration management - Secure engineering (SDL), access control and monitoring, anti-malware - Account management, training and awareness, screening - Threat and vulnerability management, security monitoring, and response, access control and monitoring, file/data integrity, encryption</a:t>
            </a:r>
          </a:p>
        </p:txBody>
      </p:sp>
    </p:spTree>
    <p:extLst>
      <p:ext uri="{BB962C8B-B14F-4D97-AF65-F5344CB8AC3E}">
        <p14:creationId xmlns:p14="http://schemas.microsoft.com/office/powerpoint/2010/main" val="347078295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A659E-32ED-450F-A9F3-3A8FCAE02CBC}"/>
              </a:ext>
            </a:extLst>
          </p:cNvPr>
          <p:cNvSpPr>
            <a:spLocks noGrp="1"/>
          </p:cNvSpPr>
          <p:nvPr>
            <p:ph type="title"/>
          </p:nvPr>
        </p:nvSpPr>
        <p:spPr/>
        <p:txBody>
          <a:bodyPr/>
          <a:lstStyle/>
          <a:p>
            <a:r>
              <a:rPr lang="en-GB" dirty="0"/>
              <a:t>Background information cont.</a:t>
            </a:r>
          </a:p>
        </p:txBody>
      </p:sp>
      <p:sp>
        <p:nvSpPr>
          <p:cNvPr id="3" name="Content Placeholder 2">
            <a:extLst>
              <a:ext uri="{FF2B5EF4-FFF2-40B4-BE49-F238E27FC236}">
                <a16:creationId xmlns:a16="http://schemas.microsoft.com/office/drawing/2014/main" id="{F08031B1-84B4-4E4C-B162-E271AC2C3BD7}"/>
              </a:ext>
            </a:extLst>
          </p:cNvPr>
          <p:cNvSpPr>
            <a:spLocks noGrp="1"/>
          </p:cNvSpPr>
          <p:nvPr>
            <p:ph idx="1"/>
          </p:nvPr>
        </p:nvSpPr>
        <p:spPr>
          <a:xfrm>
            <a:off x="1069848" y="1793289"/>
            <a:ext cx="10058400" cy="4378911"/>
          </a:xfrm>
        </p:spPr>
        <p:txBody>
          <a:bodyPr>
            <a:normAutofit fontScale="92500" lnSpcReduction="20000"/>
          </a:bodyPr>
          <a:lstStyle/>
          <a:p>
            <a:r>
              <a:rPr lang="en-GB" dirty="0"/>
              <a:t>Researcher and lecturer at Czech Technical University, Prague</a:t>
            </a:r>
          </a:p>
          <a:p>
            <a:pPr lvl="1"/>
            <a:r>
              <a:rPr lang="en-GB" dirty="0"/>
              <a:t>Faculty of Biomedical engineering and assistive technologies</a:t>
            </a:r>
          </a:p>
          <a:p>
            <a:pPr lvl="1"/>
            <a:r>
              <a:rPr lang="en-GB" dirty="0"/>
              <a:t>Working on two projects: </a:t>
            </a:r>
          </a:p>
          <a:p>
            <a:pPr lvl="2"/>
            <a:r>
              <a:rPr lang="en-GB" b="1" dirty="0"/>
              <a:t>Citizen Scientists Investigating Cookies and App GDPR compliance </a:t>
            </a:r>
            <a:r>
              <a:rPr lang="en-GB" dirty="0"/>
              <a:t>(</a:t>
            </a:r>
            <a:r>
              <a:rPr lang="en-GB" dirty="0">
                <a:hlinkClick r:id="rId2"/>
              </a:rPr>
              <a:t>https://cordis.europa.eu/project/id/873169</a:t>
            </a:r>
            <a:r>
              <a:rPr lang="en-GB" dirty="0"/>
              <a:t>)</a:t>
            </a:r>
          </a:p>
          <a:p>
            <a:pPr lvl="2"/>
            <a:r>
              <a:rPr lang="en-GB" dirty="0" err="1"/>
              <a:t>StudyATHome</a:t>
            </a:r>
            <a:r>
              <a:rPr lang="en-GB" dirty="0"/>
              <a:t> International</a:t>
            </a:r>
          </a:p>
          <a:p>
            <a:r>
              <a:rPr lang="en-GB" dirty="0"/>
              <a:t>PhD candidate at Charles University</a:t>
            </a:r>
          </a:p>
          <a:p>
            <a:pPr lvl="1"/>
            <a:r>
              <a:rPr lang="en-GB" dirty="0"/>
              <a:t>Faculty of Humanities</a:t>
            </a:r>
          </a:p>
          <a:p>
            <a:pPr lvl="1"/>
            <a:r>
              <a:rPr lang="en-GB" dirty="0"/>
              <a:t>Investigating social robots and transhumanism – the future of mankind (and hacking such systems as well </a:t>
            </a:r>
            <a:r>
              <a:rPr lang="en-GB" dirty="0">
                <a:sym typeface="Wingdings" panose="05000000000000000000" pitchFamily="2" charset="2"/>
              </a:rPr>
              <a:t></a:t>
            </a:r>
            <a:r>
              <a:rPr lang="en-GB" dirty="0"/>
              <a:t>)</a:t>
            </a:r>
          </a:p>
          <a:p>
            <a:r>
              <a:rPr lang="en-GB" dirty="0"/>
              <a:t>Guest lecturer at Coventry University, United Kingdom</a:t>
            </a:r>
          </a:p>
          <a:p>
            <a:r>
              <a:rPr lang="en-GB" dirty="0"/>
              <a:t>Guest lecturer at </a:t>
            </a:r>
            <a:r>
              <a:rPr lang="en-GB" dirty="0" err="1"/>
              <a:t>Technikum</a:t>
            </a:r>
            <a:r>
              <a:rPr lang="en-GB" dirty="0"/>
              <a:t> Wien, Austria</a:t>
            </a:r>
          </a:p>
          <a:p>
            <a:r>
              <a:rPr lang="en-GB" dirty="0"/>
              <a:t>Actively involved in international conferences, lectures, and events</a:t>
            </a:r>
          </a:p>
          <a:p>
            <a:pPr lvl="1"/>
            <a:r>
              <a:rPr lang="en-GB" dirty="0"/>
              <a:t>Sweden Alumni student ambassador representative in Czech Republic</a:t>
            </a:r>
          </a:p>
          <a:p>
            <a:pPr lvl="1"/>
            <a:r>
              <a:rPr lang="en-GB" dirty="0"/>
              <a:t>OWASP Sweden Student Chapter Leader</a:t>
            </a:r>
          </a:p>
        </p:txBody>
      </p:sp>
    </p:spTree>
    <p:extLst>
      <p:ext uri="{BB962C8B-B14F-4D97-AF65-F5344CB8AC3E}">
        <p14:creationId xmlns:p14="http://schemas.microsoft.com/office/powerpoint/2010/main" val="38387920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DFB1F-8D1D-4AB5-8B73-3FD513401553}"/>
              </a:ext>
            </a:extLst>
          </p:cNvPr>
          <p:cNvSpPr>
            <a:spLocks noGrp="1"/>
          </p:cNvSpPr>
          <p:nvPr>
            <p:ph type="title"/>
          </p:nvPr>
        </p:nvSpPr>
        <p:spPr/>
        <p:txBody>
          <a:bodyPr/>
          <a:lstStyle/>
          <a:p>
            <a:r>
              <a:rPr lang="en-GB" dirty="0" err="1"/>
              <a:t>Defense</a:t>
            </a:r>
            <a:r>
              <a:rPr lang="en-GB" dirty="0"/>
              <a:t> in depth cont.</a:t>
            </a:r>
          </a:p>
        </p:txBody>
      </p:sp>
      <p:sp>
        <p:nvSpPr>
          <p:cNvPr id="3" name="Content Placeholder 2">
            <a:extLst>
              <a:ext uri="{FF2B5EF4-FFF2-40B4-BE49-F238E27FC236}">
                <a16:creationId xmlns:a16="http://schemas.microsoft.com/office/drawing/2014/main" id="{9DFC77F0-7211-4D36-A8A5-C79A9FB4AE69}"/>
              </a:ext>
            </a:extLst>
          </p:cNvPr>
          <p:cNvSpPr>
            <a:spLocks noGrp="1"/>
          </p:cNvSpPr>
          <p:nvPr>
            <p:ph idx="1"/>
          </p:nvPr>
        </p:nvSpPr>
        <p:spPr/>
        <p:txBody>
          <a:bodyPr>
            <a:normAutofit fontScale="92500" lnSpcReduction="10000"/>
          </a:bodyPr>
          <a:lstStyle/>
          <a:p>
            <a:r>
              <a:rPr lang="en-GB" dirty="0"/>
              <a:t>Utilizing a proper implementation of </a:t>
            </a:r>
            <a:r>
              <a:rPr lang="en-GB" dirty="0" err="1"/>
              <a:t>defense</a:t>
            </a:r>
            <a:r>
              <a:rPr lang="en-GB" dirty="0"/>
              <a:t> in depth can </a:t>
            </a:r>
            <a:r>
              <a:rPr lang="en-GB" b="1" dirty="0"/>
              <a:t>increase the time that it takes a hacker to penetrate an organization</a:t>
            </a:r>
            <a:r>
              <a:rPr lang="en-GB" dirty="0"/>
              <a:t> – which also increases the chances of </a:t>
            </a:r>
            <a:r>
              <a:rPr lang="en-GB" i="1" dirty="0"/>
              <a:t>stopping him </a:t>
            </a:r>
            <a:r>
              <a:rPr lang="en-GB" dirty="0"/>
              <a:t>or her before he or she is able to steal data or commit other </a:t>
            </a:r>
            <a:r>
              <a:rPr lang="en-GB" dirty="0">
                <a:solidFill>
                  <a:srgbClr val="FF0000"/>
                </a:solidFill>
              </a:rPr>
              <a:t>harmful acts</a:t>
            </a:r>
            <a:r>
              <a:rPr lang="en-GB" dirty="0"/>
              <a:t>.</a:t>
            </a:r>
          </a:p>
          <a:p>
            <a:pPr marL="0" indent="0">
              <a:buNone/>
            </a:pPr>
            <a:endParaRPr lang="en-GB" dirty="0"/>
          </a:p>
          <a:p>
            <a:r>
              <a:rPr lang="en-GB" dirty="0"/>
              <a:t>There is, however</a:t>
            </a:r>
            <a:r>
              <a:rPr lang="en-GB" dirty="0">
                <a:highlight>
                  <a:srgbClr val="FFFF00"/>
                </a:highlight>
              </a:rPr>
              <a:t>, a fundamental flaw </a:t>
            </a:r>
            <a:r>
              <a:rPr lang="en-GB" dirty="0"/>
              <a:t>in many </a:t>
            </a:r>
            <a:r>
              <a:rPr lang="en-GB" dirty="0" err="1"/>
              <a:t>defense</a:t>
            </a:r>
            <a:r>
              <a:rPr lang="en-GB" dirty="0"/>
              <a:t> in depth implementations: Often, multiple technologies are added to address the same risks, while other dangers remain effectively ignored. When one considers that one of the primary goals of info-security controls is to protect information, this phenomenon translates into situations in which </a:t>
            </a:r>
            <a:r>
              <a:rPr lang="en-GB" dirty="0" err="1"/>
              <a:t>defense</a:t>
            </a:r>
            <a:r>
              <a:rPr lang="en-GB" dirty="0"/>
              <a:t> in depth implementations leave information that needs to be protected vulnerable to compromise.</a:t>
            </a:r>
          </a:p>
          <a:p>
            <a:endParaRPr lang="en-GB" dirty="0"/>
          </a:p>
          <a:p>
            <a:r>
              <a:rPr lang="en-GB" dirty="0"/>
              <a:t>Let’s think for a minute…</a:t>
            </a:r>
          </a:p>
          <a:p>
            <a:endParaRPr lang="en-GB" dirty="0"/>
          </a:p>
        </p:txBody>
      </p:sp>
    </p:spTree>
    <p:extLst>
      <p:ext uri="{BB962C8B-B14F-4D97-AF65-F5344CB8AC3E}">
        <p14:creationId xmlns:p14="http://schemas.microsoft.com/office/powerpoint/2010/main" val="234281796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45CE-0EF5-47FF-9375-F5196C50BF3E}"/>
              </a:ext>
            </a:extLst>
          </p:cNvPr>
          <p:cNvSpPr>
            <a:spLocks noGrp="1"/>
          </p:cNvSpPr>
          <p:nvPr>
            <p:ph type="title"/>
          </p:nvPr>
        </p:nvSpPr>
        <p:spPr/>
        <p:txBody>
          <a:bodyPr/>
          <a:lstStyle/>
          <a:p>
            <a:r>
              <a:rPr lang="en-GB" dirty="0"/>
              <a:t>What could go wrong? </a:t>
            </a:r>
            <a:br>
              <a:rPr lang="en-GB" dirty="0"/>
            </a:br>
            <a:r>
              <a:rPr lang="en-GB" dirty="0"/>
              <a:t>Let’s discuss!</a:t>
            </a:r>
          </a:p>
        </p:txBody>
      </p:sp>
      <p:pic>
        <p:nvPicPr>
          <p:cNvPr id="6" name="Content Placeholder 5">
            <a:extLst>
              <a:ext uri="{FF2B5EF4-FFF2-40B4-BE49-F238E27FC236}">
                <a16:creationId xmlns:a16="http://schemas.microsoft.com/office/drawing/2014/main" id="{CF441732-0DB8-4D49-866B-086E8E227D18}"/>
              </a:ext>
            </a:extLst>
          </p:cNvPr>
          <p:cNvPicPr>
            <a:picLocks noGrp="1" noChangeAspect="1"/>
          </p:cNvPicPr>
          <p:nvPr>
            <p:ph idx="1"/>
          </p:nvPr>
        </p:nvPicPr>
        <p:blipFill>
          <a:blip r:embed="rId2"/>
          <a:stretch>
            <a:fillRect/>
          </a:stretch>
        </p:blipFill>
        <p:spPr>
          <a:xfrm>
            <a:off x="2278324" y="2072132"/>
            <a:ext cx="7109448" cy="4484624"/>
          </a:xfrm>
        </p:spPr>
      </p:pic>
    </p:spTree>
    <p:extLst>
      <p:ext uri="{BB962C8B-B14F-4D97-AF65-F5344CB8AC3E}">
        <p14:creationId xmlns:p14="http://schemas.microsoft.com/office/powerpoint/2010/main" val="404573605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813E1-C421-4619-AD76-4FAA10AF3BCA}"/>
              </a:ext>
            </a:extLst>
          </p:cNvPr>
          <p:cNvSpPr>
            <a:spLocks noGrp="1"/>
          </p:cNvSpPr>
          <p:nvPr>
            <p:ph type="title"/>
          </p:nvPr>
        </p:nvSpPr>
        <p:spPr/>
        <p:txBody>
          <a:bodyPr/>
          <a:lstStyle/>
          <a:p>
            <a:r>
              <a:rPr lang="en-GB" dirty="0" err="1"/>
              <a:t>Defense</a:t>
            </a:r>
            <a:r>
              <a:rPr lang="en-GB" dirty="0"/>
              <a:t> in depth cont.</a:t>
            </a:r>
          </a:p>
        </p:txBody>
      </p:sp>
      <p:sp>
        <p:nvSpPr>
          <p:cNvPr id="3" name="Content Placeholder 2">
            <a:extLst>
              <a:ext uri="{FF2B5EF4-FFF2-40B4-BE49-F238E27FC236}">
                <a16:creationId xmlns:a16="http://schemas.microsoft.com/office/drawing/2014/main" id="{DE13A423-E8C6-4957-A815-586A9DBB764E}"/>
              </a:ext>
            </a:extLst>
          </p:cNvPr>
          <p:cNvSpPr>
            <a:spLocks noGrp="1"/>
          </p:cNvSpPr>
          <p:nvPr>
            <p:ph idx="1"/>
          </p:nvPr>
        </p:nvSpPr>
        <p:spPr/>
        <p:txBody>
          <a:bodyPr/>
          <a:lstStyle/>
          <a:p>
            <a:r>
              <a:rPr lang="en-GB" dirty="0"/>
              <a:t>Even protecting databases and other data storage repositories will do little to protect against risks that involve people who have access to those stores. Likewise, if you store and process data in the cloud, you are at risk from not only outsiders, but also from the cloud provider itself – and that provider likely has access to your data storage systems. Similar to the case of rogue employee discussed above, if you do not protect your data via encryption et. al. someone working at the cloud provider could potentially access and pilfer your data – layering security technologies will not stop the theft if some of the layers do not address the data risks.</a:t>
            </a:r>
          </a:p>
          <a:p>
            <a:endParaRPr lang="en-GB" dirty="0"/>
          </a:p>
          <a:p>
            <a:r>
              <a:rPr lang="en-GB" dirty="0"/>
              <a:t>Security is a dynamic process. If there is an open door, </a:t>
            </a:r>
            <a:r>
              <a:rPr lang="en-GB" b="1" dirty="0"/>
              <a:t>surely someone will probe in eventually</a:t>
            </a:r>
            <a:r>
              <a:rPr lang="en-GB" dirty="0"/>
              <a:t>. Speaking of which, let’s check the current attacks as facts happening around the world as of right now, shall we?</a:t>
            </a:r>
          </a:p>
        </p:txBody>
      </p:sp>
      <p:pic>
        <p:nvPicPr>
          <p:cNvPr id="5" name="Picture 4">
            <a:extLst>
              <a:ext uri="{FF2B5EF4-FFF2-40B4-BE49-F238E27FC236}">
                <a16:creationId xmlns:a16="http://schemas.microsoft.com/office/drawing/2014/main" id="{2C2A82E7-9005-4853-BE04-12FCB4A497BE}"/>
              </a:ext>
            </a:extLst>
          </p:cNvPr>
          <p:cNvPicPr>
            <a:picLocks noChangeAspect="1"/>
          </p:cNvPicPr>
          <p:nvPr/>
        </p:nvPicPr>
        <p:blipFill>
          <a:blip r:embed="rId2"/>
          <a:stretch>
            <a:fillRect/>
          </a:stretch>
        </p:blipFill>
        <p:spPr>
          <a:xfrm>
            <a:off x="7800607" y="1454447"/>
            <a:ext cx="4320372" cy="639529"/>
          </a:xfrm>
          <a:prstGeom prst="rect">
            <a:avLst/>
          </a:prstGeom>
        </p:spPr>
      </p:pic>
    </p:spTree>
    <p:extLst>
      <p:ext uri="{BB962C8B-B14F-4D97-AF65-F5344CB8AC3E}">
        <p14:creationId xmlns:p14="http://schemas.microsoft.com/office/powerpoint/2010/main" val="367080044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8713202-874D-49B9-8DB4-9FC6FC33EC22}"/>
              </a:ext>
            </a:extLst>
          </p:cNvPr>
          <p:cNvPicPr>
            <a:picLocks noGrp="1" noChangeAspect="1"/>
          </p:cNvPicPr>
          <p:nvPr>
            <p:ph idx="1"/>
          </p:nvPr>
        </p:nvPicPr>
        <p:blipFill>
          <a:blip r:embed="rId2"/>
          <a:stretch>
            <a:fillRect/>
          </a:stretch>
        </p:blipFill>
        <p:spPr>
          <a:xfrm>
            <a:off x="1782536" y="245652"/>
            <a:ext cx="8626927" cy="6366696"/>
          </a:xfrm>
        </p:spPr>
      </p:pic>
    </p:spTree>
    <p:extLst>
      <p:ext uri="{BB962C8B-B14F-4D97-AF65-F5344CB8AC3E}">
        <p14:creationId xmlns:p14="http://schemas.microsoft.com/office/powerpoint/2010/main" val="296062722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BC2D9-9BD8-46CB-82D9-839F09F92638}"/>
              </a:ext>
            </a:extLst>
          </p:cNvPr>
          <p:cNvSpPr>
            <a:spLocks noGrp="1"/>
          </p:cNvSpPr>
          <p:nvPr>
            <p:ph type="title"/>
          </p:nvPr>
        </p:nvSpPr>
        <p:spPr/>
        <p:txBody>
          <a:bodyPr/>
          <a:lstStyle/>
          <a:p>
            <a:r>
              <a:rPr lang="en-GB" dirty="0"/>
              <a:t>Shall we check the attacks going on at this very minute?</a:t>
            </a:r>
          </a:p>
        </p:txBody>
      </p:sp>
      <p:pic>
        <p:nvPicPr>
          <p:cNvPr id="5" name="Content Placeholder 4">
            <a:extLst>
              <a:ext uri="{FF2B5EF4-FFF2-40B4-BE49-F238E27FC236}">
                <a16:creationId xmlns:a16="http://schemas.microsoft.com/office/drawing/2014/main" id="{4158171B-9CB9-44BE-B0F9-67A6ADE8EC16}"/>
              </a:ext>
            </a:extLst>
          </p:cNvPr>
          <p:cNvPicPr>
            <a:picLocks noGrp="1" noChangeAspect="1"/>
          </p:cNvPicPr>
          <p:nvPr>
            <p:ph idx="1"/>
          </p:nvPr>
        </p:nvPicPr>
        <p:blipFill>
          <a:blip r:embed="rId2"/>
          <a:stretch>
            <a:fillRect/>
          </a:stretch>
        </p:blipFill>
        <p:spPr>
          <a:xfrm>
            <a:off x="1545634" y="1990392"/>
            <a:ext cx="9363453" cy="48676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297895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7A56-8C53-46AA-876E-37D4EE0F01C0}"/>
              </a:ext>
            </a:extLst>
          </p:cNvPr>
          <p:cNvSpPr>
            <a:spLocks noGrp="1"/>
          </p:cNvSpPr>
          <p:nvPr>
            <p:ph type="title"/>
          </p:nvPr>
        </p:nvSpPr>
        <p:spPr>
          <a:xfrm>
            <a:off x="1069848" y="1518082"/>
            <a:ext cx="10058400" cy="575894"/>
          </a:xfrm>
        </p:spPr>
        <p:txBody>
          <a:bodyPr>
            <a:normAutofit fontScale="90000"/>
          </a:bodyPr>
          <a:lstStyle/>
          <a:p>
            <a:r>
              <a:rPr lang="en-GB" dirty="0"/>
              <a:t>Sensitive data needs to be secured during its entire lifetime wherever it resides.</a:t>
            </a:r>
            <a:br>
              <a:rPr lang="en-GB" dirty="0"/>
            </a:br>
            <a:br>
              <a:rPr lang="en-GB" dirty="0"/>
            </a:br>
            <a:endParaRPr lang="en-GB" dirty="0"/>
          </a:p>
        </p:txBody>
      </p:sp>
      <p:sp>
        <p:nvSpPr>
          <p:cNvPr id="3" name="Content Placeholder 2">
            <a:extLst>
              <a:ext uri="{FF2B5EF4-FFF2-40B4-BE49-F238E27FC236}">
                <a16:creationId xmlns:a16="http://schemas.microsoft.com/office/drawing/2014/main" id="{3D8F9C20-6236-4643-919F-DCECEA6E708D}"/>
              </a:ext>
            </a:extLst>
          </p:cNvPr>
          <p:cNvSpPr>
            <a:spLocks noGrp="1"/>
          </p:cNvSpPr>
          <p:nvPr>
            <p:ph idx="1"/>
          </p:nvPr>
        </p:nvSpPr>
        <p:spPr/>
        <p:txBody>
          <a:bodyPr>
            <a:normAutofit fontScale="85000" lnSpcReduction="10000"/>
          </a:bodyPr>
          <a:lstStyle/>
          <a:p>
            <a:r>
              <a:rPr lang="en-GB" dirty="0"/>
              <a:t>When you design the “layers” consider how automakers design the safety elements of cars: in the end, all of them serve one goal – to protect humans from injury or death. </a:t>
            </a:r>
          </a:p>
          <a:p>
            <a:r>
              <a:rPr lang="en-GB" dirty="0"/>
              <a:t>The focus of car designers is not on creating better anti-lock brakes for the sake of making braking better, for example, it is to lower the number of collisions and reduce the severity of collisions that do occur. </a:t>
            </a:r>
          </a:p>
          <a:p>
            <a:r>
              <a:rPr lang="en-GB" dirty="0"/>
              <a:t>Each automobile safety feature offers its unique shielding capabilities for the true asset, the people in the vehicle. Information security should follow a similar model – each technology deployed or policy implemented should serve the primary purpose of protecting the data, with some trying to stop breaches and others trying to reduce the severity of danger when a breach occurs.</a:t>
            </a:r>
          </a:p>
          <a:p>
            <a:r>
              <a:rPr lang="en-GB" dirty="0"/>
              <a:t>Keep in mind that because people and systems need to access data in order to function, layering network and application level technologies that simply block access altogether is infeasible and impractical:</a:t>
            </a:r>
          </a:p>
          <a:p>
            <a:pPr lvl="1"/>
            <a:r>
              <a:rPr lang="en-GB" dirty="0"/>
              <a:t>Hence, encryption, hashing, tokenization, data masking, and other direct information-protection techniques are often useful when layering. Furthermore, whenever possible, restrict sensitive data to as small as possible a number of systems and networks – and focus security budgets disproportionally on protecting what matters most.</a:t>
            </a:r>
          </a:p>
          <a:p>
            <a:endParaRPr lang="en-GB" dirty="0"/>
          </a:p>
        </p:txBody>
      </p:sp>
    </p:spTree>
    <p:extLst>
      <p:ext uri="{BB962C8B-B14F-4D97-AF65-F5344CB8AC3E}">
        <p14:creationId xmlns:p14="http://schemas.microsoft.com/office/powerpoint/2010/main" val="243535044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AF629-BBDC-4931-B94E-6EA4A5731FCF}"/>
              </a:ext>
            </a:extLst>
          </p:cNvPr>
          <p:cNvSpPr>
            <a:spLocks noGrp="1"/>
          </p:cNvSpPr>
          <p:nvPr>
            <p:ph type="title"/>
          </p:nvPr>
        </p:nvSpPr>
        <p:spPr/>
        <p:txBody>
          <a:bodyPr/>
          <a:lstStyle/>
          <a:p>
            <a:r>
              <a:rPr lang="en-GB" dirty="0"/>
              <a:t>Understanding layered security and </a:t>
            </a:r>
            <a:r>
              <a:rPr lang="en-GB" dirty="0" err="1"/>
              <a:t>defense</a:t>
            </a:r>
            <a:r>
              <a:rPr lang="en-GB" dirty="0"/>
              <a:t> in depth</a:t>
            </a:r>
          </a:p>
        </p:txBody>
      </p:sp>
      <p:sp>
        <p:nvSpPr>
          <p:cNvPr id="3" name="Content Placeholder 2">
            <a:extLst>
              <a:ext uri="{FF2B5EF4-FFF2-40B4-BE49-F238E27FC236}">
                <a16:creationId xmlns:a16="http://schemas.microsoft.com/office/drawing/2014/main" id="{39B5CC91-87B7-4407-B7AE-3D52475E0587}"/>
              </a:ext>
            </a:extLst>
          </p:cNvPr>
          <p:cNvSpPr>
            <a:spLocks noGrp="1"/>
          </p:cNvSpPr>
          <p:nvPr>
            <p:ph idx="1"/>
          </p:nvPr>
        </p:nvSpPr>
        <p:spPr/>
        <p:txBody>
          <a:bodyPr>
            <a:normAutofit fontScale="92500" lnSpcReduction="20000"/>
          </a:bodyPr>
          <a:lstStyle/>
          <a:p>
            <a:r>
              <a:rPr lang="en-GB" dirty="0"/>
              <a:t>A layered approach to security can be implemented at any level of a complete information security strategy. Whether you are the administrator of only a single computer, accessing the Internet from home or a coffee shop, or the go-to guy for a thirty thousand user enterprise WAN, a layered approach to security tools deployment can help improve your security profile.</a:t>
            </a:r>
          </a:p>
          <a:p>
            <a:r>
              <a:rPr lang="en-GB" dirty="0"/>
              <a:t>In short, the idea is an obvious one: that any single </a:t>
            </a:r>
            <a:r>
              <a:rPr lang="en-GB" dirty="0" err="1"/>
              <a:t>defense</a:t>
            </a:r>
            <a:r>
              <a:rPr lang="en-GB" dirty="0"/>
              <a:t> may be flawed, and the most certain way to find the flaws is to be compromised by an attack -- </a:t>
            </a:r>
            <a:r>
              <a:rPr lang="en-GB" b="1" dirty="0"/>
              <a:t>so a series of different </a:t>
            </a:r>
            <a:r>
              <a:rPr lang="en-GB" b="1" dirty="0" err="1"/>
              <a:t>defenses</a:t>
            </a:r>
            <a:r>
              <a:rPr lang="en-GB" b="1" dirty="0"/>
              <a:t> should each be used to cover the gaps in the others' protective capabilities</a:t>
            </a:r>
            <a:r>
              <a:rPr lang="en-GB" dirty="0"/>
              <a:t>.</a:t>
            </a:r>
          </a:p>
          <a:p>
            <a:r>
              <a:rPr lang="en-GB" dirty="0"/>
              <a:t> Firewalls, intrusion detection systems, malware scanners, integrity auditing procedures, and local storage encryption tools can each serve to protect your information technology resources in ways the others cannot.</a:t>
            </a:r>
          </a:p>
          <a:p>
            <a:r>
              <a:rPr lang="en-GB" dirty="0"/>
              <a:t>Originally coined in a military context, the term "</a:t>
            </a:r>
            <a:r>
              <a:rPr lang="en-GB" dirty="0" err="1"/>
              <a:t>defense</a:t>
            </a:r>
            <a:r>
              <a:rPr lang="en-GB" dirty="0"/>
              <a:t> in depth" refers to an even more comprehensive security strategy approach than layered security. In fact, on might say that just as a firewall is only one component of a layered security strategy, layered security is only one component of a </a:t>
            </a:r>
            <a:r>
              <a:rPr lang="en-GB" dirty="0" err="1"/>
              <a:t>defense</a:t>
            </a:r>
            <a:r>
              <a:rPr lang="en-GB" dirty="0"/>
              <a:t> in depth strategy.</a:t>
            </a:r>
          </a:p>
        </p:txBody>
      </p:sp>
    </p:spTree>
    <p:extLst>
      <p:ext uri="{BB962C8B-B14F-4D97-AF65-F5344CB8AC3E}">
        <p14:creationId xmlns:p14="http://schemas.microsoft.com/office/powerpoint/2010/main" val="69964460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399CF-9DDE-42A8-B66D-E7FBAEA53151}"/>
              </a:ext>
            </a:extLst>
          </p:cNvPr>
          <p:cNvSpPr>
            <a:spLocks noGrp="1"/>
          </p:cNvSpPr>
          <p:nvPr>
            <p:ph type="title"/>
          </p:nvPr>
        </p:nvSpPr>
        <p:spPr/>
        <p:txBody>
          <a:bodyPr/>
          <a:lstStyle/>
          <a:p>
            <a:r>
              <a:rPr lang="en-GB" dirty="0"/>
              <a:t>OSI Layers</a:t>
            </a:r>
          </a:p>
        </p:txBody>
      </p:sp>
      <p:sp>
        <p:nvSpPr>
          <p:cNvPr id="11" name="Rectangle 10">
            <a:extLst>
              <a:ext uri="{FF2B5EF4-FFF2-40B4-BE49-F238E27FC236}">
                <a16:creationId xmlns:a16="http://schemas.microsoft.com/office/drawing/2014/main" id="{06EC5E22-102C-43DB-858E-CB31EF984F39}"/>
              </a:ext>
            </a:extLst>
          </p:cNvPr>
          <p:cNvSpPr/>
          <p:nvPr/>
        </p:nvSpPr>
        <p:spPr>
          <a:xfrm>
            <a:off x="3022600" y="2729468"/>
            <a:ext cx="5842000" cy="369332"/>
          </a:xfrm>
          <a:prstGeom prst="rect">
            <a:avLst/>
          </a:prstGeom>
        </p:spPr>
        <p:txBody>
          <a:bodyPr wrap="square">
            <a:spAutoFit/>
          </a:bodyPr>
          <a:lstStyle/>
          <a:p>
            <a:r>
              <a:rPr lang="en-GB" dirty="0">
                <a:hlinkClick r:id="rId2"/>
              </a:rPr>
              <a:t>OSI Model Explained - James Bond's mission</a:t>
            </a:r>
            <a:endParaRPr lang="en-GB" dirty="0"/>
          </a:p>
        </p:txBody>
      </p:sp>
      <p:pic>
        <p:nvPicPr>
          <p:cNvPr id="13" name="Picture 12">
            <a:extLst>
              <a:ext uri="{FF2B5EF4-FFF2-40B4-BE49-F238E27FC236}">
                <a16:creationId xmlns:a16="http://schemas.microsoft.com/office/drawing/2014/main" id="{FBFF77E3-8A14-41EF-892B-31DBBAFF973D}"/>
              </a:ext>
            </a:extLst>
          </p:cNvPr>
          <p:cNvPicPr>
            <a:picLocks noChangeAspect="1"/>
          </p:cNvPicPr>
          <p:nvPr/>
        </p:nvPicPr>
        <p:blipFill>
          <a:blip r:embed="rId3"/>
          <a:stretch>
            <a:fillRect/>
          </a:stretch>
        </p:blipFill>
        <p:spPr>
          <a:xfrm>
            <a:off x="3733800" y="3098800"/>
            <a:ext cx="3759200" cy="3759200"/>
          </a:xfrm>
          <a:prstGeom prst="rect">
            <a:avLst/>
          </a:prstGeom>
        </p:spPr>
      </p:pic>
    </p:spTree>
    <p:extLst>
      <p:ext uri="{BB962C8B-B14F-4D97-AF65-F5344CB8AC3E}">
        <p14:creationId xmlns:p14="http://schemas.microsoft.com/office/powerpoint/2010/main" val="412702749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9EFD4-E356-4E98-9CBB-4CB9B530C988}"/>
              </a:ext>
            </a:extLst>
          </p:cNvPr>
          <p:cNvSpPr>
            <a:spLocks noGrp="1"/>
          </p:cNvSpPr>
          <p:nvPr>
            <p:ph type="title"/>
          </p:nvPr>
        </p:nvSpPr>
        <p:spPr/>
        <p:txBody>
          <a:bodyPr/>
          <a:lstStyle/>
          <a:p>
            <a:r>
              <a:rPr lang="en-GB" dirty="0"/>
              <a:t>OSI Layers</a:t>
            </a:r>
          </a:p>
        </p:txBody>
      </p:sp>
      <p:pic>
        <p:nvPicPr>
          <p:cNvPr id="5" name="Content Placeholder 4">
            <a:extLst>
              <a:ext uri="{FF2B5EF4-FFF2-40B4-BE49-F238E27FC236}">
                <a16:creationId xmlns:a16="http://schemas.microsoft.com/office/drawing/2014/main" id="{72D0C5A3-F851-483D-AD9C-F464A00C5570}"/>
              </a:ext>
            </a:extLst>
          </p:cNvPr>
          <p:cNvPicPr>
            <a:picLocks noGrp="1" noChangeAspect="1"/>
          </p:cNvPicPr>
          <p:nvPr>
            <p:ph idx="1"/>
          </p:nvPr>
        </p:nvPicPr>
        <p:blipFill>
          <a:blip r:embed="rId2"/>
          <a:stretch>
            <a:fillRect/>
          </a:stretch>
        </p:blipFill>
        <p:spPr>
          <a:xfrm>
            <a:off x="6096000" y="839853"/>
            <a:ext cx="5783253" cy="41454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4B793984-1446-43C2-B255-08023E2EFEE5}"/>
              </a:ext>
            </a:extLst>
          </p:cNvPr>
          <p:cNvSpPr txBox="1"/>
          <p:nvPr/>
        </p:nvSpPr>
        <p:spPr>
          <a:xfrm>
            <a:off x="945642" y="1779687"/>
            <a:ext cx="4714043" cy="4031873"/>
          </a:xfrm>
          <a:prstGeom prst="rect">
            <a:avLst/>
          </a:prstGeom>
          <a:noFill/>
        </p:spPr>
        <p:txBody>
          <a:bodyPr wrap="square" rtlCol="0">
            <a:spAutoFit/>
          </a:bodyPr>
          <a:lstStyle/>
          <a:p>
            <a:r>
              <a:rPr lang="en-GB" sz="1600" dirty="0"/>
              <a:t>The Open Systems Interconnection (OSI) model is a conceptual model created by the International Organization for Standardization which enables diverse communication systems to communicate using standard protocols. </a:t>
            </a:r>
          </a:p>
          <a:p>
            <a:endParaRPr lang="en-GB" sz="1600" dirty="0"/>
          </a:p>
          <a:p>
            <a:r>
              <a:rPr lang="en-GB" sz="1600" dirty="0"/>
              <a:t>OSI provides a standard for different computer systems to be able to communicate with each other.</a:t>
            </a:r>
          </a:p>
          <a:p>
            <a:r>
              <a:rPr lang="en-GB" sz="1600" dirty="0"/>
              <a:t>The OSI model can be seen as a universal language for </a:t>
            </a:r>
            <a:r>
              <a:rPr lang="en-GB" sz="1600" dirty="0">
                <a:highlight>
                  <a:srgbClr val="FFFF00"/>
                </a:highlight>
              </a:rPr>
              <a:t>computer networking</a:t>
            </a:r>
            <a:r>
              <a:rPr lang="en-GB" sz="1600" dirty="0"/>
              <a:t>. It’s based on the concept of splitting up a communication system into seven abstract layers, each one stacked upon the last.</a:t>
            </a:r>
          </a:p>
          <a:p>
            <a:endParaRPr lang="en-GB" sz="1600" dirty="0"/>
          </a:p>
        </p:txBody>
      </p:sp>
      <p:sp>
        <p:nvSpPr>
          <p:cNvPr id="7" name="TextBox 6">
            <a:extLst>
              <a:ext uri="{FF2B5EF4-FFF2-40B4-BE49-F238E27FC236}">
                <a16:creationId xmlns:a16="http://schemas.microsoft.com/office/drawing/2014/main" id="{1F245624-8BD3-4FAC-8B58-9ADBABAEA257}"/>
              </a:ext>
            </a:extLst>
          </p:cNvPr>
          <p:cNvSpPr txBox="1"/>
          <p:nvPr/>
        </p:nvSpPr>
        <p:spPr>
          <a:xfrm>
            <a:off x="8666356" y="5473005"/>
            <a:ext cx="2926376" cy="1384995"/>
          </a:xfrm>
          <a:prstGeom prst="rect">
            <a:avLst/>
          </a:prstGeom>
          <a:noFill/>
        </p:spPr>
        <p:txBody>
          <a:bodyPr wrap="square" rtlCol="0">
            <a:spAutoFit/>
          </a:bodyPr>
          <a:lstStyle/>
          <a:p>
            <a:r>
              <a:rPr lang="en-GB" sz="1200" dirty="0">
                <a:solidFill>
                  <a:srgbClr val="7030A0"/>
                </a:solidFill>
              </a:rPr>
              <a:t>Please</a:t>
            </a:r>
            <a:r>
              <a:rPr lang="en-GB" sz="1200" dirty="0"/>
              <a:t>     (Physical Layer) </a:t>
            </a:r>
            <a:r>
              <a:rPr lang="en-GB" sz="1200" dirty="0">
                <a:solidFill>
                  <a:srgbClr val="7030A0"/>
                </a:solidFill>
              </a:rPr>
              <a:t>Do </a:t>
            </a:r>
            <a:r>
              <a:rPr lang="en-GB" sz="1200" dirty="0"/>
              <a:t>          (Data Link Layer) </a:t>
            </a:r>
            <a:r>
              <a:rPr lang="en-GB" sz="1200" dirty="0">
                <a:solidFill>
                  <a:srgbClr val="7030A0"/>
                </a:solidFill>
              </a:rPr>
              <a:t>Not </a:t>
            </a:r>
            <a:r>
              <a:rPr lang="en-GB" sz="1200" dirty="0"/>
              <a:t>         (Network Layer) </a:t>
            </a:r>
            <a:r>
              <a:rPr lang="en-GB" sz="1200" dirty="0">
                <a:solidFill>
                  <a:srgbClr val="7030A0"/>
                </a:solidFill>
              </a:rPr>
              <a:t>Tell  </a:t>
            </a:r>
            <a:r>
              <a:rPr lang="en-GB" sz="1200" dirty="0"/>
              <a:t>        (Transport Layer) </a:t>
            </a:r>
            <a:r>
              <a:rPr lang="en-GB" sz="1200" dirty="0">
                <a:solidFill>
                  <a:srgbClr val="7030A0"/>
                </a:solidFill>
              </a:rPr>
              <a:t>Secret </a:t>
            </a:r>
            <a:r>
              <a:rPr lang="en-GB" sz="1200" dirty="0"/>
              <a:t>     (Session Layer) </a:t>
            </a:r>
          </a:p>
          <a:p>
            <a:r>
              <a:rPr lang="en-GB" sz="1200" dirty="0">
                <a:solidFill>
                  <a:srgbClr val="7030A0"/>
                </a:solidFill>
              </a:rPr>
              <a:t>Password</a:t>
            </a:r>
            <a:r>
              <a:rPr lang="en-GB" sz="1200" dirty="0"/>
              <a:t> (Presentation Layer) </a:t>
            </a:r>
            <a:r>
              <a:rPr lang="en-GB" sz="1200" dirty="0">
                <a:solidFill>
                  <a:srgbClr val="7030A0"/>
                </a:solidFill>
              </a:rPr>
              <a:t>Anyone</a:t>
            </a:r>
            <a:r>
              <a:rPr lang="en-GB" sz="1200" dirty="0"/>
              <a:t>    (Application Layer )</a:t>
            </a:r>
          </a:p>
        </p:txBody>
      </p:sp>
    </p:spTree>
    <p:extLst>
      <p:ext uri="{BB962C8B-B14F-4D97-AF65-F5344CB8AC3E}">
        <p14:creationId xmlns:p14="http://schemas.microsoft.com/office/powerpoint/2010/main" val="249834659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FFA31-E0F1-48C8-935C-458AE4CAA3AD}"/>
              </a:ext>
            </a:extLst>
          </p:cNvPr>
          <p:cNvSpPr>
            <a:spLocks noGrp="1"/>
          </p:cNvSpPr>
          <p:nvPr>
            <p:ph type="title"/>
          </p:nvPr>
        </p:nvSpPr>
        <p:spPr/>
        <p:txBody>
          <a:bodyPr/>
          <a:lstStyle/>
          <a:p>
            <a:r>
              <a:rPr lang="en-GB" dirty="0"/>
              <a:t>OSI Layers cont.</a:t>
            </a:r>
          </a:p>
        </p:txBody>
      </p:sp>
      <p:sp>
        <p:nvSpPr>
          <p:cNvPr id="3" name="Content Placeholder 2">
            <a:extLst>
              <a:ext uri="{FF2B5EF4-FFF2-40B4-BE49-F238E27FC236}">
                <a16:creationId xmlns:a16="http://schemas.microsoft.com/office/drawing/2014/main" id="{C86DAB7C-26EA-48C0-86B6-25F75F552CAB}"/>
              </a:ext>
            </a:extLst>
          </p:cNvPr>
          <p:cNvSpPr>
            <a:spLocks noGrp="1"/>
          </p:cNvSpPr>
          <p:nvPr>
            <p:ph idx="1"/>
          </p:nvPr>
        </p:nvSpPr>
        <p:spPr>
          <a:xfrm>
            <a:off x="1063752" y="2322576"/>
            <a:ext cx="10058400" cy="4050792"/>
          </a:xfrm>
        </p:spPr>
        <p:txBody>
          <a:bodyPr/>
          <a:lstStyle/>
          <a:p>
            <a:r>
              <a:rPr lang="en-GB" dirty="0"/>
              <a:t> It was the first standard model for network communications, adopted by all major computer and telecommunication companies in the early 1980s.</a:t>
            </a:r>
          </a:p>
          <a:p>
            <a:r>
              <a:rPr lang="en-GB" dirty="0"/>
              <a:t>These layers as being defined in terms of numbers, with 1 being the lowest layer in the system, and 7 being the highest layer in the system. Layers 1 to 3 are considered media layers, while layers 4 to 7 are considered host layers.</a:t>
            </a:r>
          </a:p>
          <a:p>
            <a:r>
              <a:rPr lang="en-GB" dirty="0"/>
              <a:t>This model is used to divide the network architecture into seven different layers conceptually.</a:t>
            </a:r>
          </a:p>
          <a:p>
            <a:r>
              <a:rPr lang="en-GB" dirty="0"/>
              <a:t>In every layer, there also involves some security postures and mechanisms that a security professional must know to detect and put the security method effectively.</a:t>
            </a:r>
          </a:p>
        </p:txBody>
      </p:sp>
      <p:pic>
        <p:nvPicPr>
          <p:cNvPr id="5" name="Picture 4">
            <a:extLst>
              <a:ext uri="{FF2B5EF4-FFF2-40B4-BE49-F238E27FC236}">
                <a16:creationId xmlns:a16="http://schemas.microsoft.com/office/drawing/2014/main" id="{A07A2FFC-2B91-47DF-AD44-3A70B5ED81A9}"/>
              </a:ext>
            </a:extLst>
          </p:cNvPr>
          <p:cNvPicPr>
            <a:picLocks noChangeAspect="1"/>
          </p:cNvPicPr>
          <p:nvPr/>
        </p:nvPicPr>
        <p:blipFill>
          <a:blip r:embed="rId2"/>
          <a:stretch>
            <a:fillRect/>
          </a:stretch>
        </p:blipFill>
        <p:spPr>
          <a:xfrm>
            <a:off x="8993081" y="0"/>
            <a:ext cx="3198920" cy="1999325"/>
          </a:xfrm>
          <a:prstGeom prst="rect">
            <a:avLst/>
          </a:prstGeom>
        </p:spPr>
      </p:pic>
      <p:sp>
        <p:nvSpPr>
          <p:cNvPr id="6" name="TextBox 5">
            <a:extLst>
              <a:ext uri="{FF2B5EF4-FFF2-40B4-BE49-F238E27FC236}">
                <a16:creationId xmlns:a16="http://schemas.microsoft.com/office/drawing/2014/main" id="{03D1A379-F905-4906-92D9-E93058B3F191}"/>
              </a:ext>
            </a:extLst>
          </p:cNvPr>
          <p:cNvSpPr txBox="1"/>
          <p:nvPr/>
        </p:nvSpPr>
        <p:spPr>
          <a:xfrm>
            <a:off x="8759952" y="5560995"/>
            <a:ext cx="2362200" cy="1277273"/>
          </a:xfrm>
          <a:prstGeom prst="rect">
            <a:avLst/>
          </a:prstGeom>
          <a:noFill/>
        </p:spPr>
        <p:txBody>
          <a:bodyPr wrap="square" rtlCol="0">
            <a:spAutoFit/>
          </a:bodyPr>
          <a:lstStyle/>
          <a:p>
            <a:r>
              <a:rPr lang="en-GB" sz="1100" dirty="0">
                <a:solidFill>
                  <a:srgbClr val="7030A0"/>
                </a:solidFill>
              </a:rPr>
              <a:t>Please</a:t>
            </a:r>
            <a:r>
              <a:rPr lang="en-GB" sz="1100" dirty="0"/>
              <a:t>     (Physical Layer) </a:t>
            </a:r>
            <a:r>
              <a:rPr lang="en-GB" sz="1100" dirty="0">
                <a:solidFill>
                  <a:srgbClr val="7030A0"/>
                </a:solidFill>
              </a:rPr>
              <a:t>Do </a:t>
            </a:r>
            <a:r>
              <a:rPr lang="en-GB" sz="1100" dirty="0"/>
              <a:t>          (Data Link Layer) </a:t>
            </a:r>
            <a:r>
              <a:rPr lang="en-GB" sz="1100" dirty="0">
                <a:solidFill>
                  <a:srgbClr val="7030A0"/>
                </a:solidFill>
              </a:rPr>
              <a:t>Not </a:t>
            </a:r>
            <a:r>
              <a:rPr lang="en-GB" sz="1100" dirty="0"/>
              <a:t>         (Network Layer) </a:t>
            </a:r>
            <a:r>
              <a:rPr lang="en-GB" sz="1100" dirty="0">
                <a:solidFill>
                  <a:srgbClr val="7030A0"/>
                </a:solidFill>
              </a:rPr>
              <a:t>Tell  </a:t>
            </a:r>
            <a:r>
              <a:rPr lang="en-GB" sz="1100" dirty="0"/>
              <a:t>        (Transport Layer) </a:t>
            </a:r>
            <a:r>
              <a:rPr lang="en-GB" sz="1100" dirty="0">
                <a:solidFill>
                  <a:srgbClr val="7030A0"/>
                </a:solidFill>
              </a:rPr>
              <a:t>Secret </a:t>
            </a:r>
            <a:r>
              <a:rPr lang="en-GB" sz="1100" dirty="0"/>
              <a:t>     (Session Layer) </a:t>
            </a:r>
            <a:r>
              <a:rPr lang="en-GB" sz="1100" dirty="0">
                <a:solidFill>
                  <a:srgbClr val="7030A0"/>
                </a:solidFill>
              </a:rPr>
              <a:t>Password</a:t>
            </a:r>
            <a:r>
              <a:rPr lang="en-GB" sz="1100" dirty="0"/>
              <a:t> (Presentation Layer) </a:t>
            </a:r>
            <a:r>
              <a:rPr lang="en-GB" sz="1100" dirty="0">
                <a:solidFill>
                  <a:srgbClr val="7030A0"/>
                </a:solidFill>
              </a:rPr>
              <a:t>Anyone</a:t>
            </a:r>
            <a:r>
              <a:rPr lang="en-GB" sz="1100" dirty="0"/>
              <a:t>    (Application Layer)</a:t>
            </a:r>
          </a:p>
        </p:txBody>
      </p:sp>
    </p:spTree>
    <p:extLst>
      <p:ext uri="{BB962C8B-B14F-4D97-AF65-F5344CB8AC3E}">
        <p14:creationId xmlns:p14="http://schemas.microsoft.com/office/powerpoint/2010/main" val="376134512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75AF5-781C-4227-854C-E844698386CF}"/>
              </a:ext>
            </a:extLst>
          </p:cNvPr>
          <p:cNvSpPr>
            <a:spLocks noGrp="1"/>
          </p:cNvSpPr>
          <p:nvPr>
            <p:ph type="title"/>
          </p:nvPr>
        </p:nvSpPr>
        <p:spPr/>
        <p:txBody>
          <a:bodyPr/>
          <a:lstStyle/>
          <a:p>
            <a:r>
              <a:rPr lang="en-GB" dirty="0"/>
              <a:t>Background information (final!)</a:t>
            </a:r>
          </a:p>
        </p:txBody>
      </p:sp>
      <p:sp>
        <p:nvSpPr>
          <p:cNvPr id="3" name="Content Placeholder 2">
            <a:extLst>
              <a:ext uri="{FF2B5EF4-FFF2-40B4-BE49-F238E27FC236}">
                <a16:creationId xmlns:a16="http://schemas.microsoft.com/office/drawing/2014/main" id="{8217529E-963C-4101-A480-BDCA75EF4EFE}"/>
              </a:ext>
            </a:extLst>
          </p:cNvPr>
          <p:cNvSpPr>
            <a:spLocks noGrp="1"/>
          </p:cNvSpPr>
          <p:nvPr>
            <p:ph idx="1"/>
          </p:nvPr>
        </p:nvSpPr>
        <p:spPr/>
        <p:txBody>
          <a:bodyPr/>
          <a:lstStyle/>
          <a:p>
            <a:r>
              <a:rPr lang="en-GB" dirty="0"/>
              <a:t>Ever-learning drummer, music enthusiast</a:t>
            </a:r>
          </a:p>
          <a:p>
            <a:r>
              <a:rPr lang="en-GB" dirty="0"/>
              <a:t>Part-time artist studied in Finland (concept art, traditional charcoal, ink sketches)</a:t>
            </a:r>
          </a:p>
          <a:p>
            <a:r>
              <a:rPr lang="en-GB" dirty="0"/>
              <a:t>Traveller</a:t>
            </a:r>
          </a:p>
          <a:p>
            <a:r>
              <a:rPr lang="en-GB" dirty="0"/>
              <a:t>Reader</a:t>
            </a:r>
          </a:p>
          <a:p>
            <a:r>
              <a:rPr lang="en-GB" dirty="0"/>
              <a:t>Explorer</a:t>
            </a:r>
          </a:p>
          <a:p>
            <a:r>
              <a:rPr lang="en-GB" dirty="0"/>
              <a:t>Good news for students: Adapting Finnish &amp; Swedish education system</a:t>
            </a:r>
          </a:p>
          <a:p>
            <a:pPr lvl="1"/>
            <a:r>
              <a:rPr lang="en-GB" dirty="0"/>
              <a:t>Learning without stress or too long details (hopefully!)</a:t>
            </a:r>
          </a:p>
          <a:p>
            <a:pPr lvl="1"/>
            <a:r>
              <a:rPr lang="en-GB" dirty="0"/>
              <a:t>Practical assignment freedom</a:t>
            </a:r>
          </a:p>
          <a:p>
            <a:pPr lvl="1"/>
            <a:r>
              <a:rPr lang="en-GB" dirty="0"/>
              <a:t>Flexible approach</a:t>
            </a:r>
          </a:p>
        </p:txBody>
      </p:sp>
      <p:pic>
        <p:nvPicPr>
          <p:cNvPr id="8" name="Picture 7">
            <a:extLst>
              <a:ext uri="{FF2B5EF4-FFF2-40B4-BE49-F238E27FC236}">
                <a16:creationId xmlns:a16="http://schemas.microsoft.com/office/drawing/2014/main" id="{2B7933AC-45C7-4982-80C1-04D64093F161}"/>
              </a:ext>
            </a:extLst>
          </p:cNvPr>
          <p:cNvPicPr>
            <a:picLocks noChangeAspect="1"/>
          </p:cNvPicPr>
          <p:nvPr/>
        </p:nvPicPr>
        <p:blipFill>
          <a:blip r:embed="rId2"/>
          <a:stretch>
            <a:fillRect/>
          </a:stretch>
        </p:blipFill>
        <p:spPr>
          <a:xfrm>
            <a:off x="10481727" y="0"/>
            <a:ext cx="1710273" cy="2420471"/>
          </a:xfrm>
          <a:prstGeom prst="rect">
            <a:avLst/>
          </a:prstGeom>
        </p:spPr>
      </p:pic>
    </p:spTree>
    <p:extLst>
      <p:ext uri="{BB962C8B-B14F-4D97-AF65-F5344CB8AC3E}">
        <p14:creationId xmlns:p14="http://schemas.microsoft.com/office/powerpoint/2010/main" val="27559562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1AA0-2D9E-47F8-880D-2D3BD0E3E716}"/>
              </a:ext>
            </a:extLst>
          </p:cNvPr>
          <p:cNvSpPr>
            <a:spLocks noGrp="1"/>
          </p:cNvSpPr>
          <p:nvPr>
            <p:ph type="title"/>
          </p:nvPr>
        </p:nvSpPr>
        <p:spPr/>
        <p:txBody>
          <a:bodyPr/>
          <a:lstStyle/>
          <a:p>
            <a:r>
              <a:rPr lang="en-GB" dirty="0"/>
              <a:t>1- The physical layer</a:t>
            </a:r>
          </a:p>
        </p:txBody>
      </p:sp>
      <p:pic>
        <p:nvPicPr>
          <p:cNvPr id="8" name="Content Placeholder 7">
            <a:extLst>
              <a:ext uri="{FF2B5EF4-FFF2-40B4-BE49-F238E27FC236}">
                <a16:creationId xmlns:a16="http://schemas.microsoft.com/office/drawing/2014/main" id="{7757BBB9-BAA0-434F-A9C4-5D17A9CF475C}"/>
              </a:ext>
            </a:extLst>
          </p:cNvPr>
          <p:cNvPicPr>
            <a:picLocks noGrp="1" noChangeAspect="1"/>
          </p:cNvPicPr>
          <p:nvPr>
            <p:ph idx="1"/>
          </p:nvPr>
        </p:nvPicPr>
        <p:blipFill>
          <a:blip r:embed="rId2"/>
          <a:stretch>
            <a:fillRect/>
          </a:stretch>
        </p:blipFill>
        <p:spPr>
          <a:xfrm>
            <a:off x="3060700" y="2120900"/>
            <a:ext cx="6076950" cy="4051300"/>
          </a:xfrm>
        </p:spPr>
      </p:pic>
    </p:spTree>
    <p:extLst>
      <p:ext uri="{BB962C8B-B14F-4D97-AF65-F5344CB8AC3E}">
        <p14:creationId xmlns:p14="http://schemas.microsoft.com/office/powerpoint/2010/main" val="67903145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1AA0-2D9E-47F8-880D-2D3BD0E3E716}"/>
              </a:ext>
            </a:extLst>
          </p:cNvPr>
          <p:cNvSpPr>
            <a:spLocks noGrp="1"/>
          </p:cNvSpPr>
          <p:nvPr>
            <p:ph type="title"/>
          </p:nvPr>
        </p:nvSpPr>
        <p:spPr/>
        <p:txBody>
          <a:bodyPr>
            <a:noAutofit/>
          </a:bodyPr>
          <a:lstStyle/>
          <a:p>
            <a:br>
              <a:rPr lang="en-GB" dirty="0"/>
            </a:br>
            <a:br>
              <a:rPr lang="en-GB" dirty="0"/>
            </a:br>
            <a:r>
              <a:rPr lang="en-GB" dirty="0"/>
              <a:t>2. The Data Link Layer</a:t>
            </a:r>
            <a:br>
              <a:rPr lang="en-GB" dirty="0"/>
            </a:br>
            <a:br>
              <a:rPr lang="en-GB" dirty="0"/>
            </a:br>
            <a:endParaRPr lang="en-GB" dirty="0"/>
          </a:p>
        </p:txBody>
      </p:sp>
      <p:pic>
        <p:nvPicPr>
          <p:cNvPr id="5" name="Content Placeholder 4">
            <a:extLst>
              <a:ext uri="{FF2B5EF4-FFF2-40B4-BE49-F238E27FC236}">
                <a16:creationId xmlns:a16="http://schemas.microsoft.com/office/drawing/2014/main" id="{ADA7229F-3B96-4021-98E4-C2A53E35126E}"/>
              </a:ext>
            </a:extLst>
          </p:cNvPr>
          <p:cNvPicPr>
            <a:picLocks noGrp="1" noChangeAspect="1"/>
          </p:cNvPicPr>
          <p:nvPr>
            <p:ph idx="1"/>
          </p:nvPr>
        </p:nvPicPr>
        <p:blipFill>
          <a:blip r:embed="rId3"/>
          <a:stretch>
            <a:fillRect/>
          </a:stretch>
        </p:blipFill>
        <p:spPr>
          <a:xfrm>
            <a:off x="3060700" y="2120900"/>
            <a:ext cx="6076950" cy="4051300"/>
          </a:xfrm>
        </p:spPr>
      </p:pic>
    </p:spTree>
    <p:extLst>
      <p:ext uri="{BB962C8B-B14F-4D97-AF65-F5344CB8AC3E}">
        <p14:creationId xmlns:p14="http://schemas.microsoft.com/office/powerpoint/2010/main" val="3529324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1AA0-2D9E-47F8-880D-2D3BD0E3E716}"/>
              </a:ext>
            </a:extLst>
          </p:cNvPr>
          <p:cNvSpPr>
            <a:spLocks noGrp="1"/>
          </p:cNvSpPr>
          <p:nvPr>
            <p:ph type="title"/>
          </p:nvPr>
        </p:nvSpPr>
        <p:spPr/>
        <p:txBody>
          <a:bodyPr>
            <a:noAutofit/>
          </a:bodyPr>
          <a:lstStyle/>
          <a:p>
            <a:br>
              <a:rPr lang="en-GB" dirty="0"/>
            </a:br>
            <a:br>
              <a:rPr lang="en-GB" dirty="0"/>
            </a:br>
            <a:r>
              <a:rPr lang="en-GB" dirty="0"/>
              <a:t>3. The Network Layer</a:t>
            </a:r>
            <a:br>
              <a:rPr lang="en-GB" dirty="0"/>
            </a:br>
            <a:br>
              <a:rPr lang="en-GB" dirty="0"/>
            </a:br>
            <a:endParaRPr lang="en-GB" dirty="0"/>
          </a:p>
        </p:txBody>
      </p:sp>
      <p:pic>
        <p:nvPicPr>
          <p:cNvPr id="11" name="Content Placeholder 10">
            <a:extLst>
              <a:ext uri="{FF2B5EF4-FFF2-40B4-BE49-F238E27FC236}">
                <a16:creationId xmlns:a16="http://schemas.microsoft.com/office/drawing/2014/main" id="{E671DDD5-540E-4779-8E2C-6623409979A0}"/>
              </a:ext>
            </a:extLst>
          </p:cNvPr>
          <p:cNvPicPr>
            <a:picLocks noGrp="1" noChangeAspect="1"/>
          </p:cNvPicPr>
          <p:nvPr>
            <p:ph idx="1"/>
          </p:nvPr>
        </p:nvPicPr>
        <p:blipFill>
          <a:blip r:embed="rId2"/>
          <a:stretch>
            <a:fillRect/>
          </a:stretch>
        </p:blipFill>
        <p:spPr>
          <a:xfrm>
            <a:off x="3060700" y="2120900"/>
            <a:ext cx="6076950" cy="4051300"/>
          </a:xfrm>
        </p:spPr>
      </p:pic>
    </p:spTree>
    <p:extLst>
      <p:ext uri="{BB962C8B-B14F-4D97-AF65-F5344CB8AC3E}">
        <p14:creationId xmlns:p14="http://schemas.microsoft.com/office/powerpoint/2010/main" val="369166898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1AA0-2D9E-47F8-880D-2D3BD0E3E716}"/>
              </a:ext>
            </a:extLst>
          </p:cNvPr>
          <p:cNvSpPr>
            <a:spLocks noGrp="1"/>
          </p:cNvSpPr>
          <p:nvPr>
            <p:ph type="title"/>
          </p:nvPr>
        </p:nvSpPr>
        <p:spPr/>
        <p:txBody>
          <a:bodyPr>
            <a:noAutofit/>
          </a:bodyPr>
          <a:lstStyle/>
          <a:p>
            <a:br>
              <a:rPr lang="en-GB" dirty="0"/>
            </a:br>
            <a:br>
              <a:rPr lang="en-GB" dirty="0"/>
            </a:br>
            <a:r>
              <a:rPr lang="en-GB" dirty="0"/>
              <a:t>4. The Transport Layer</a:t>
            </a:r>
            <a:br>
              <a:rPr lang="en-GB" dirty="0"/>
            </a:br>
            <a:br>
              <a:rPr lang="en-GB" dirty="0"/>
            </a:br>
            <a:endParaRPr lang="en-GB" dirty="0"/>
          </a:p>
        </p:txBody>
      </p:sp>
      <p:pic>
        <p:nvPicPr>
          <p:cNvPr id="5" name="Content Placeholder 4">
            <a:extLst>
              <a:ext uri="{FF2B5EF4-FFF2-40B4-BE49-F238E27FC236}">
                <a16:creationId xmlns:a16="http://schemas.microsoft.com/office/drawing/2014/main" id="{BF969DD6-AC2A-427F-A29D-0BB7D4651D4C}"/>
              </a:ext>
            </a:extLst>
          </p:cNvPr>
          <p:cNvPicPr>
            <a:picLocks noGrp="1" noChangeAspect="1"/>
          </p:cNvPicPr>
          <p:nvPr>
            <p:ph idx="1"/>
          </p:nvPr>
        </p:nvPicPr>
        <p:blipFill>
          <a:blip r:embed="rId2"/>
          <a:stretch>
            <a:fillRect/>
          </a:stretch>
        </p:blipFill>
        <p:spPr>
          <a:xfrm>
            <a:off x="3060700" y="2120900"/>
            <a:ext cx="6076950" cy="4051300"/>
          </a:xfrm>
        </p:spPr>
      </p:pic>
    </p:spTree>
    <p:extLst>
      <p:ext uri="{BB962C8B-B14F-4D97-AF65-F5344CB8AC3E}">
        <p14:creationId xmlns:p14="http://schemas.microsoft.com/office/powerpoint/2010/main" val="327134172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1AA0-2D9E-47F8-880D-2D3BD0E3E716}"/>
              </a:ext>
            </a:extLst>
          </p:cNvPr>
          <p:cNvSpPr>
            <a:spLocks noGrp="1"/>
          </p:cNvSpPr>
          <p:nvPr>
            <p:ph type="title"/>
          </p:nvPr>
        </p:nvSpPr>
        <p:spPr/>
        <p:txBody>
          <a:bodyPr>
            <a:noAutofit/>
          </a:bodyPr>
          <a:lstStyle/>
          <a:p>
            <a:br>
              <a:rPr lang="en-GB" dirty="0"/>
            </a:br>
            <a:br>
              <a:rPr lang="en-GB" dirty="0"/>
            </a:br>
            <a:r>
              <a:rPr lang="en-GB" dirty="0"/>
              <a:t>5. The Session Layer</a:t>
            </a:r>
            <a:br>
              <a:rPr lang="en-GB" dirty="0"/>
            </a:br>
            <a:br>
              <a:rPr lang="en-GB" dirty="0"/>
            </a:br>
            <a:endParaRPr lang="en-GB" dirty="0"/>
          </a:p>
        </p:txBody>
      </p:sp>
      <p:pic>
        <p:nvPicPr>
          <p:cNvPr id="5" name="Content Placeholder 4">
            <a:extLst>
              <a:ext uri="{FF2B5EF4-FFF2-40B4-BE49-F238E27FC236}">
                <a16:creationId xmlns:a16="http://schemas.microsoft.com/office/drawing/2014/main" id="{E31CF8B5-7B0E-40A4-8B9B-B086F226C3DD}"/>
              </a:ext>
            </a:extLst>
          </p:cNvPr>
          <p:cNvPicPr>
            <a:picLocks noGrp="1" noChangeAspect="1"/>
          </p:cNvPicPr>
          <p:nvPr>
            <p:ph idx="1"/>
          </p:nvPr>
        </p:nvPicPr>
        <p:blipFill>
          <a:blip r:embed="rId2"/>
          <a:stretch>
            <a:fillRect/>
          </a:stretch>
        </p:blipFill>
        <p:spPr>
          <a:xfrm>
            <a:off x="3060700" y="2120900"/>
            <a:ext cx="6076950" cy="4051300"/>
          </a:xfrm>
        </p:spPr>
      </p:pic>
    </p:spTree>
    <p:extLst>
      <p:ext uri="{BB962C8B-B14F-4D97-AF65-F5344CB8AC3E}">
        <p14:creationId xmlns:p14="http://schemas.microsoft.com/office/powerpoint/2010/main" val="93530030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1AA0-2D9E-47F8-880D-2D3BD0E3E716}"/>
              </a:ext>
            </a:extLst>
          </p:cNvPr>
          <p:cNvSpPr>
            <a:spLocks noGrp="1"/>
          </p:cNvSpPr>
          <p:nvPr>
            <p:ph type="title"/>
          </p:nvPr>
        </p:nvSpPr>
        <p:spPr/>
        <p:txBody>
          <a:bodyPr>
            <a:noAutofit/>
          </a:bodyPr>
          <a:lstStyle/>
          <a:p>
            <a:br>
              <a:rPr lang="en-GB" dirty="0"/>
            </a:br>
            <a:br>
              <a:rPr lang="en-GB" dirty="0"/>
            </a:br>
            <a:r>
              <a:rPr lang="en-GB" dirty="0"/>
              <a:t>6. The Presentation Layer</a:t>
            </a:r>
            <a:br>
              <a:rPr lang="en-GB" dirty="0"/>
            </a:br>
            <a:br>
              <a:rPr lang="en-GB" dirty="0"/>
            </a:br>
            <a:endParaRPr lang="en-GB" dirty="0"/>
          </a:p>
        </p:txBody>
      </p:sp>
      <p:pic>
        <p:nvPicPr>
          <p:cNvPr id="5" name="Content Placeholder 4">
            <a:extLst>
              <a:ext uri="{FF2B5EF4-FFF2-40B4-BE49-F238E27FC236}">
                <a16:creationId xmlns:a16="http://schemas.microsoft.com/office/drawing/2014/main" id="{88CA944F-A5A5-4C23-9E87-F2814DBA9CE8}"/>
              </a:ext>
            </a:extLst>
          </p:cNvPr>
          <p:cNvPicPr>
            <a:picLocks noGrp="1" noChangeAspect="1"/>
          </p:cNvPicPr>
          <p:nvPr>
            <p:ph idx="1"/>
          </p:nvPr>
        </p:nvPicPr>
        <p:blipFill>
          <a:blip r:embed="rId2"/>
          <a:stretch>
            <a:fillRect/>
          </a:stretch>
        </p:blipFill>
        <p:spPr>
          <a:xfrm>
            <a:off x="3060700" y="2120900"/>
            <a:ext cx="6076950" cy="4051300"/>
          </a:xfrm>
        </p:spPr>
      </p:pic>
    </p:spTree>
    <p:extLst>
      <p:ext uri="{BB962C8B-B14F-4D97-AF65-F5344CB8AC3E}">
        <p14:creationId xmlns:p14="http://schemas.microsoft.com/office/powerpoint/2010/main" val="394142777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1AA0-2D9E-47F8-880D-2D3BD0E3E716}"/>
              </a:ext>
            </a:extLst>
          </p:cNvPr>
          <p:cNvSpPr>
            <a:spLocks noGrp="1"/>
          </p:cNvSpPr>
          <p:nvPr>
            <p:ph type="title"/>
          </p:nvPr>
        </p:nvSpPr>
        <p:spPr/>
        <p:txBody>
          <a:bodyPr>
            <a:noAutofit/>
          </a:bodyPr>
          <a:lstStyle/>
          <a:p>
            <a:br>
              <a:rPr lang="en-GB" dirty="0"/>
            </a:br>
            <a:br>
              <a:rPr lang="en-GB" dirty="0"/>
            </a:br>
            <a:r>
              <a:rPr lang="en-GB" dirty="0"/>
              <a:t>7. The Application Layer</a:t>
            </a:r>
            <a:br>
              <a:rPr lang="en-GB" dirty="0"/>
            </a:br>
            <a:br>
              <a:rPr lang="en-GB" dirty="0"/>
            </a:br>
            <a:endParaRPr lang="en-GB" dirty="0"/>
          </a:p>
        </p:txBody>
      </p:sp>
      <p:pic>
        <p:nvPicPr>
          <p:cNvPr id="5" name="Content Placeholder 4">
            <a:extLst>
              <a:ext uri="{FF2B5EF4-FFF2-40B4-BE49-F238E27FC236}">
                <a16:creationId xmlns:a16="http://schemas.microsoft.com/office/drawing/2014/main" id="{64E6A894-4769-4DED-83C6-8696AC978ACD}"/>
              </a:ext>
            </a:extLst>
          </p:cNvPr>
          <p:cNvPicPr>
            <a:picLocks noGrp="1" noChangeAspect="1"/>
          </p:cNvPicPr>
          <p:nvPr>
            <p:ph idx="1"/>
          </p:nvPr>
        </p:nvPicPr>
        <p:blipFill>
          <a:blip r:embed="rId2"/>
          <a:stretch>
            <a:fillRect/>
          </a:stretch>
        </p:blipFill>
        <p:spPr>
          <a:xfrm>
            <a:off x="3060700" y="2120900"/>
            <a:ext cx="6076950" cy="4051300"/>
          </a:xfrm>
        </p:spPr>
      </p:pic>
    </p:spTree>
    <p:extLst>
      <p:ext uri="{BB962C8B-B14F-4D97-AF65-F5344CB8AC3E}">
        <p14:creationId xmlns:p14="http://schemas.microsoft.com/office/powerpoint/2010/main" val="361490390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29CC-B3AE-4249-B009-46858622385A}"/>
              </a:ext>
            </a:extLst>
          </p:cNvPr>
          <p:cNvSpPr>
            <a:spLocks noGrp="1"/>
          </p:cNvSpPr>
          <p:nvPr>
            <p:ph type="title"/>
          </p:nvPr>
        </p:nvSpPr>
        <p:spPr>
          <a:xfrm>
            <a:off x="904748" y="484632"/>
            <a:ext cx="10677652" cy="1609344"/>
          </a:xfrm>
        </p:spPr>
        <p:txBody>
          <a:bodyPr/>
          <a:lstStyle/>
          <a:p>
            <a:r>
              <a:rPr lang="en-GB" dirty="0"/>
              <a:t>This is a web development course, what about it?</a:t>
            </a:r>
          </a:p>
        </p:txBody>
      </p:sp>
      <p:pic>
        <p:nvPicPr>
          <p:cNvPr id="5" name="Content Placeholder 4">
            <a:extLst>
              <a:ext uri="{FF2B5EF4-FFF2-40B4-BE49-F238E27FC236}">
                <a16:creationId xmlns:a16="http://schemas.microsoft.com/office/drawing/2014/main" id="{786E58C4-30FE-41F1-A020-358CE8C679E4}"/>
              </a:ext>
            </a:extLst>
          </p:cNvPr>
          <p:cNvPicPr>
            <a:picLocks noGrp="1" noChangeAspect="1"/>
          </p:cNvPicPr>
          <p:nvPr>
            <p:ph idx="1"/>
          </p:nvPr>
        </p:nvPicPr>
        <p:blipFill>
          <a:blip r:embed="rId2"/>
          <a:stretch>
            <a:fillRect/>
          </a:stretch>
        </p:blipFill>
        <p:spPr>
          <a:xfrm>
            <a:off x="3946525" y="2273300"/>
            <a:ext cx="3935476" cy="3935476"/>
          </a:xfrm>
        </p:spPr>
      </p:pic>
    </p:spTree>
    <p:extLst>
      <p:ext uri="{BB962C8B-B14F-4D97-AF65-F5344CB8AC3E}">
        <p14:creationId xmlns:p14="http://schemas.microsoft.com/office/powerpoint/2010/main" val="163378099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ADDF7-7746-49EC-B4D1-20B4BCFF67BB}"/>
              </a:ext>
            </a:extLst>
          </p:cNvPr>
          <p:cNvSpPr>
            <a:spLocks noGrp="1"/>
          </p:cNvSpPr>
          <p:nvPr>
            <p:ph type="title"/>
          </p:nvPr>
        </p:nvSpPr>
        <p:spPr/>
        <p:txBody>
          <a:bodyPr/>
          <a:lstStyle/>
          <a:p>
            <a:r>
              <a:rPr lang="en-GB" dirty="0"/>
              <a:t>Break time! 10 minutes </a:t>
            </a:r>
            <a:r>
              <a:rPr lang="en-GB" dirty="0">
                <a:sym typeface="Wingdings" panose="05000000000000000000" pitchFamily="2" charset="2"/>
              </a:rPr>
              <a:t></a:t>
            </a:r>
            <a:endParaRPr lang="en-GB" dirty="0"/>
          </a:p>
        </p:txBody>
      </p:sp>
      <p:pic>
        <p:nvPicPr>
          <p:cNvPr id="5" name="Content Placeholder 4">
            <a:extLst>
              <a:ext uri="{FF2B5EF4-FFF2-40B4-BE49-F238E27FC236}">
                <a16:creationId xmlns:a16="http://schemas.microsoft.com/office/drawing/2014/main" id="{758FE782-4F1A-421E-9F5F-DED703EBE831}"/>
              </a:ext>
            </a:extLst>
          </p:cNvPr>
          <p:cNvPicPr>
            <a:picLocks noGrp="1" noChangeAspect="1"/>
          </p:cNvPicPr>
          <p:nvPr>
            <p:ph idx="1"/>
          </p:nvPr>
        </p:nvPicPr>
        <p:blipFill>
          <a:blip r:embed="rId2"/>
          <a:stretch>
            <a:fillRect/>
          </a:stretch>
        </p:blipFill>
        <p:spPr>
          <a:xfrm>
            <a:off x="3764243" y="2093976"/>
            <a:ext cx="4051300" cy="4051300"/>
          </a:xfrm>
        </p:spPr>
      </p:pic>
    </p:spTree>
    <p:extLst>
      <p:ext uri="{BB962C8B-B14F-4D97-AF65-F5344CB8AC3E}">
        <p14:creationId xmlns:p14="http://schemas.microsoft.com/office/powerpoint/2010/main" val="256692718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6DA3CD6-24BD-49D2-9483-E52BEF924F83}"/>
              </a:ext>
            </a:extLst>
          </p:cNvPr>
          <p:cNvPicPr>
            <a:picLocks noGrp="1" noChangeAspect="1"/>
          </p:cNvPicPr>
          <p:nvPr>
            <p:ph idx="1"/>
          </p:nvPr>
        </p:nvPicPr>
        <p:blipFill>
          <a:blip r:embed="rId2"/>
          <a:stretch>
            <a:fillRect/>
          </a:stretch>
        </p:blipFill>
        <p:spPr>
          <a:xfrm>
            <a:off x="1720685" y="453871"/>
            <a:ext cx="9106421" cy="5950258"/>
          </a:xfrm>
        </p:spPr>
      </p:pic>
    </p:spTree>
    <p:extLst>
      <p:ext uri="{BB962C8B-B14F-4D97-AF65-F5344CB8AC3E}">
        <p14:creationId xmlns:p14="http://schemas.microsoft.com/office/powerpoint/2010/main" val="295014773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6B6AE-67DC-4248-8E4F-2190F6C0CF0F}"/>
              </a:ext>
            </a:extLst>
          </p:cNvPr>
          <p:cNvSpPr>
            <a:spLocks noGrp="1"/>
          </p:cNvSpPr>
          <p:nvPr>
            <p:ph type="title"/>
          </p:nvPr>
        </p:nvSpPr>
        <p:spPr>
          <a:xfrm>
            <a:off x="1069848" y="484632"/>
            <a:ext cx="10058400" cy="720713"/>
          </a:xfrm>
        </p:spPr>
        <p:txBody>
          <a:bodyPr>
            <a:normAutofit fontScale="90000"/>
          </a:bodyPr>
          <a:lstStyle/>
          <a:p>
            <a:r>
              <a:rPr lang="en-GB" sz="3600" dirty="0"/>
              <a:t>What’s on our schedule today?</a:t>
            </a:r>
            <a:br>
              <a:rPr lang="en-GB" sz="3600" dirty="0"/>
            </a:br>
            <a:r>
              <a:rPr lang="en-GB" sz="3600" dirty="0"/>
              <a:t>4hours</a:t>
            </a:r>
          </a:p>
        </p:txBody>
      </p:sp>
      <p:sp>
        <p:nvSpPr>
          <p:cNvPr id="3" name="Content Placeholder 2">
            <a:extLst>
              <a:ext uri="{FF2B5EF4-FFF2-40B4-BE49-F238E27FC236}">
                <a16:creationId xmlns:a16="http://schemas.microsoft.com/office/drawing/2014/main" id="{E85C08B3-8CE6-4AA2-B924-5F1967A20024}"/>
              </a:ext>
            </a:extLst>
          </p:cNvPr>
          <p:cNvSpPr>
            <a:spLocks noGrp="1"/>
          </p:cNvSpPr>
          <p:nvPr>
            <p:ph idx="1"/>
          </p:nvPr>
        </p:nvSpPr>
        <p:spPr>
          <a:xfrm>
            <a:off x="1069848" y="1319645"/>
            <a:ext cx="10058400" cy="5372100"/>
          </a:xfrm>
        </p:spPr>
        <p:txBody>
          <a:bodyPr>
            <a:normAutofit lnSpcReduction="10000"/>
          </a:bodyPr>
          <a:lstStyle/>
          <a:p>
            <a:r>
              <a:rPr lang="en-GB" sz="1400" dirty="0"/>
              <a:t>IT security terminology</a:t>
            </a:r>
          </a:p>
          <a:p>
            <a:r>
              <a:rPr lang="en-GB" sz="1400" dirty="0"/>
              <a:t>Foundations of security</a:t>
            </a:r>
          </a:p>
          <a:p>
            <a:pPr lvl="1"/>
            <a:r>
              <a:rPr lang="en-GB" sz="1200" dirty="0"/>
              <a:t>Fundamentals of data protection</a:t>
            </a:r>
          </a:p>
          <a:p>
            <a:pPr lvl="1"/>
            <a:r>
              <a:rPr lang="en-GB" sz="1200" dirty="0" err="1"/>
              <a:t>Defense</a:t>
            </a:r>
            <a:r>
              <a:rPr lang="en-GB" sz="1200" dirty="0"/>
              <a:t>-in-depth</a:t>
            </a:r>
          </a:p>
          <a:p>
            <a:pPr lvl="1"/>
            <a:r>
              <a:rPr lang="en-GB" sz="1200" dirty="0"/>
              <a:t>Layered security</a:t>
            </a:r>
          </a:p>
          <a:p>
            <a:pPr lvl="1"/>
            <a:r>
              <a:rPr lang="en-GB" sz="1200" dirty="0"/>
              <a:t>Disclaimer and ethical considerations</a:t>
            </a:r>
          </a:p>
          <a:p>
            <a:r>
              <a:rPr lang="en-GB" sz="1400" dirty="0"/>
              <a:t>OSI layers</a:t>
            </a:r>
          </a:p>
          <a:p>
            <a:r>
              <a:rPr lang="en-GB" sz="1400" dirty="0"/>
              <a:t>HTTP protocol</a:t>
            </a:r>
          </a:p>
          <a:p>
            <a:r>
              <a:rPr lang="en-GB" sz="1400" dirty="0"/>
              <a:t>HTTP security</a:t>
            </a:r>
            <a:r>
              <a:rPr lang="en-GB" sz="1200" dirty="0"/>
              <a:t>	</a:t>
            </a:r>
          </a:p>
          <a:p>
            <a:r>
              <a:rPr lang="en-GB" sz="1400" dirty="0"/>
              <a:t>OWASP project </a:t>
            </a:r>
          </a:p>
          <a:p>
            <a:pPr lvl="1"/>
            <a:r>
              <a:rPr lang="en-GB" sz="1200" dirty="0"/>
              <a:t>Top 10 vulnerabilities – attacks and mitigation techniques</a:t>
            </a:r>
          </a:p>
          <a:p>
            <a:r>
              <a:rPr lang="en-GB" sz="1400" dirty="0"/>
              <a:t>How to think like a hacker</a:t>
            </a:r>
          </a:p>
          <a:p>
            <a:pPr lvl="1"/>
            <a:r>
              <a:rPr lang="en-GB" sz="1200" dirty="0"/>
              <a:t>Switching the mindset from developer to breaker in order to improve your coding with security aspects</a:t>
            </a:r>
          </a:p>
          <a:p>
            <a:pPr lvl="1"/>
            <a:r>
              <a:rPr lang="en-GB" sz="1200" dirty="0"/>
              <a:t>Lots of brainstorming</a:t>
            </a:r>
          </a:p>
          <a:p>
            <a:pPr lvl="1"/>
            <a:r>
              <a:rPr lang="en-GB" sz="1200" dirty="0"/>
              <a:t>Imagination on doomsday scenarios and how to be protected</a:t>
            </a:r>
          </a:p>
          <a:p>
            <a:pPr lvl="1"/>
            <a:r>
              <a:rPr lang="en-GB" sz="1200" dirty="0" err="1"/>
              <a:t>Webgoat</a:t>
            </a:r>
            <a:r>
              <a:rPr lang="en-GB" sz="1200" dirty="0"/>
              <a:t> instructions and various technical hacking demos</a:t>
            </a:r>
          </a:p>
          <a:p>
            <a:pPr lvl="1"/>
            <a:r>
              <a:rPr lang="en-GB" sz="1200" dirty="0"/>
              <a:t>Demo – how to start hacking specifically-vulnerable-by-design applications</a:t>
            </a:r>
          </a:p>
          <a:p>
            <a:pPr lvl="1"/>
            <a:r>
              <a:rPr lang="en-GB" sz="1200" dirty="0"/>
              <a:t>Precautions</a:t>
            </a:r>
          </a:p>
          <a:p>
            <a:r>
              <a:rPr lang="en-GB" sz="1400" dirty="0"/>
              <a:t>CSI-COP and other IT security initiatives</a:t>
            </a:r>
          </a:p>
          <a:p>
            <a:r>
              <a:rPr lang="en-GB" sz="1400" dirty="0"/>
              <a:t>Project: Security review of your chosen project</a:t>
            </a:r>
          </a:p>
          <a:p>
            <a:pPr marL="274320" lvl="1" indent="0">
              <a:buNone/>
            </a:pPr>
            <a:endParaRPr lang="en-GB" sz="800" dirty="0"/>
          </a:p>
          <a:p>
            <a:endParaRPr lang="en-GB" sz="900" dirty="0"/>
          </a:p>
          <a:p>
            <a:endParaRPr lang="en-GB" sz="900" dirty="0"/>
          </a:p>
          <a:p>
            <a:endParaRPr lang="en-GB" sz="900" dirty="0"/>
          </a:p>
          <a:p>
            <a:pPr lvl="1"/>
            <a:endParaRPr lang="en-GB" sz="800" dirty="0"/>
          </a:p>
        </p:txBody>
      </p:sp>
    </p:spTree>
    <p:extLst>
      <p:ext uri="{BB962C8B-B14F-4D97-AF65-F5344CB8AC3E}">
        <p14:creationId xmlns:p14="http://schemas.microsoft.com/office/powerpoint/2010/main" val="198718090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1AA0-2D9E-47F8-880D-2D3BD0E3E716}"/>
              </a:ext>
            </a:extLst>
          </p:cNvPr>
          <p:cNvSpPr>
            <a:spLocks noGrp="1"/>
          </p:cNvSpPr>
          <p:nvPr>
            <p:ph type="title"/>
          </p:nvPr>
        </p:nvSpPr>
        <p:spPr>
          <a:xfrm>
            <a:off x="1066800" y="140503"/>
            <a:ext cx="10058400" cy="1609344"/>
          </a:xfrm>
        </p:spPr>
        <p:txBody>
          <a:bodyPr/>
          <a:lstStyle/>
          <a:p>
            <a:r>
              <a:rPr lang="en-GB" dirty="0"/>
              <a:t>HTTP Protocol</a:t>
            </a:r>
          </a:p>
        </p:txBody>
      </p:sp>
      <p:sp>
        <p:nvSpPr>
          <p:cNvPr id="3" name="Content Placeholder 2">
            <a:extLst>
              <a:ext uri="{FF2B5EF4-FFF2-40B4-BE49-F238E27FC236}">
                <a16:creationId xmlns:a16="http://schemas.microsoft.com/office/drawing/2014/main" id="{2AA5110D-DBCA-422B-AC01-D2380228EF30}"/>
              </a:ext>
            </a:extLst>
          </p:cNvPr>
          <p:cNvSpPr>
            <a:spLocks noGrp="1"/>
          </p:cNvSpPr>
          <p:nvPr>
            <p:ph idx="1"/>
          </p:nvPr>
        </p:nvSpPr>
        <p:spPr>
          <a:xfrm>
            <a:off x="1069848" y="1677880"/>
            <a:ext cx="10058400" cy="4494320"/>
          </a:xfrm>
        </p:spPr>
        <p:txBody>
          <a:bodyPr>
            <a:normAutofit fontScale="85000" lnSpcReduction="20000"/>
          </a:bodyPr>
          <a:lstStyle/>
          <a:p>
            <a:r>
              <a:rPr lang="en-GB" b="1" dirty="0">
                <a:solidFill>
                  <a:schemeClr val="accent2">
                    <a:lumMod val="75000"/>
                  </a:schemeClr>
                </a:solidFill>
              </a:rPr>
              <a:t>HTTP is a client-server protocol: </a:t>
            </a:r>
            <a:r>
              <a:rPr lang="en-GB" dirty="0"/>
              <a:t>requests are sent by one entity, the user-agent (or a proxy on behalf of it). Most of the time the user-agent is a Web browser, but it can be anything, for example a robot that crawls the Web to populate and maintain a search engine index.</a:t>
            </a:r>
          </a:p>
          <a:p>
            <a:r>
              <a:rPr lang="en-GB" dirty="0"/>
              <a:t>Each individual request is sent to a server, which handles it and provides an answer, called the </a:t>
            </a:r>
            <a:r>
              <a:rPr lang="en-GB" i="1" dirty="0"/>
              <a:t>response</a:t>
            </a:r>
            <a:r>
              <a:rPr lang="en-GB" dirty="0"/>
              <a:t>. Between the client and the server there are numerous entities, collectively called </a:t>
            </a:r>
            <a:r>
              <a:rPr lang="en-GB" dirty="0">
                <a:hlinkClick r:id="rId2" tooltip="proxies: A proxy server is an intermediate program or computer used when navigating through different networks of the Internet. They facilitate access to content on the World Wide Web. A proxy intercepts requests and serves back responses; it may forward the requests, or not (for example in the case of a cache), and it may modify it (for example changing its headers, at the boundary between two networks)."/>
              </a:rPr>
              <a:t>proxies</a:t>
            </a:r>
            <a:r>
              <a:rPr lang="en-GB" dirty="0"/>
              <a:t>, which perform different operations and act as gateways or </a:t>
            </a:r>
            <a:r>
              <a:rPr lang="en-GB" dirty="0">
                <a:hlinkClick r:id="rId3" tooltip="caches: A cache (web cache or HTTP cache) is a component that stores HTTP responses temporarily so that it can be used for subsequent HTTP requests as long as it meets certain conditions."/>
              </a:rPr>
              <a:t>caches</a:t>
            </a:r>
            <a:r>
              <a:rPr lang="en-GB" dirty="0"/>
              <a:t>, for example.</a:t>
            </a:r>
          </a:p>
          <a:p>
            <a:endParaRPr lang="en-GB" dirty="0"/>
          </a:p>
          <a:p>
            <a:endParaRPr lang="en-GB" dirty="0"/>
          </a:p>
          <a:p>
            <a:endParaRPr lang="en-GB" dirty="0"/>
          </a:p>
          <a:p>
            <a:endParaRPr lang="en-GB" dirty="0"/>
          </a:p>
          <a:p>
            <a:endParaRPr lang="en-GB" dirty="0"/>
          </a:p>
          <a:p>
            <a:r>
              <a:rPr lang="en-GB" dirty="0"/>
              <a:t>In reality, there are more computers between a browser and the server handling the request: there are routers, modems, and more. Thanks to the layered design of the Web, these are hidden in the network and transport layers. HTTP is on top, at the application layer. Although important to diagnose network problems, the underlying layers are mostly irrelevant to the description of HTTP.</a:t>
            </a:r>
          </a:p>
        </p:txBody>
      </p:sp>
      <p:pic>
        <p:nvPicPr>
          <p:cNvPr id="7" name="Picture 6">
            <a:extLst>
              <a:ext uri="{FF2B5EF4-FFF2-40B4-BE49-F238E27FC236}">
                <a16:creationId xmlns:a16="http://schemas.microsoft.com/office/drawing/2014/main" id="{7E70B9A5-4A73-4B14-87DE-27AD6FBA63CD}"/>
              </a:ext>
            </a:extLst>
          </p:cNvPr>
          <p:cNvPicPr>
            <a:picLocks noChangeAspect="1"/>
          </p:cNvPicPr>
          <p:nvPr/>
        </p:nvPicPr>
        <p:blipFill>
          <a:blip r:embed="rId4"/>
          <a:stretch>
            <a:fillRect/>
          </a:stretch>
        </p:blipFill>
        <p:spPr>
          <a:xfrm>
            <a:off x="2354816" y="3287224"/>
            <a:ext cx="6807666" cy="100554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7654477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59006-414B-427E-AA3E-23DF8DC97262}"/>
              </a:ext>
            </a:extLst>
          </p:cNvPr>
          <p:cNvSpPr>
            <a:spLocks noGrp="1"/>
          </p:cNvSpPr>
          <p:nvPr>
            <p:ph type="title"/>
          </p:nvPr>
        </p:nvSpPr>
        <p:spPr>
          <a:xfrm>
            <a:off x="755216" y="327316"/>
            <a:ext cx="10058400" cy="1609344"/>
          </a:xfrm>
        </p:spPr>
        <p:txBody>
          <a:bodyPr>
            <a:normAutofit/>
          </a:bodyPr>
          <a:lstStyle/>
          <a:p>
            <a:r>
              <a:rPr lang="en-GB" dirty="0"/>
              <a:t>The </a:t>
            </a:r>
            <a:r>
              <a:rPr lang="en-GB" dirty="0" err="1"/>
              <a:t>WebServer</a:t>
            </a:r>
            <a:endParaRPr lang="en-GB" dirty="0"/>
          </a:p>
        </p:txBody>
      </p:sp>
      <p:sp>
        <p:nvSpPr>
          <p:cNvPr id="5" name="Rectangle 2">
            <a:extLst>
              <a:ext uri="{FF2B5EF4-FFF2-40B4-BE49-F238E27FC236}">
                <a16:creationId xmlns:a16="http://schemas.microsoft.com/office/drawing/2014/main" id="{E9B14D97-B56A-4419-B096-62B66C12466D}"/>
              </a:ext>
            </a:extLst>
          </p:cNvPr>
          <p:cNvSpPr>
            <a:spLocks noGrp="1" noChangeArrowheads="1"/>
          </p:cNvSpPr>
          <p:nvPr>
            <p:ph idx="1"/>
          </p:nvPr>
        </p:nvSpPr>
        <p:spPr bwMode="auto">
          <a:xfrm>
            <a:off x="853735" y="1799680"/>
            <a:ext cx="10484529"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latin typeface="+mn-lt"/>
              </a:rPr>
              <a:t>On the opposite side of the communication channel, is the server, which serves the document as requested by the client. A server appears as only a single machine virtually: this is because it may actually be a collection of servers, sharing the load (load balancing) or a complex piece of software interrogating other computers (like cache, a DB server, or e-commerce servers), totally or partially generating the document on demand.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latin typeface="+mn-lt"/>
              </a:rPr>
              <a:t>A server is not necessarily a single machine, but several server software instances can be hosted on the same machine. With HTTP/1.1 and the </a:t>
            </a:r>
            <a:r>
              <a:rPr lang="en-US" altLang="en-US" sz="2400" dirty="0">
                <a:latin typeface="+mn-lt"/>
                <a:hlinkClick r:id="rId2" tooltip="The Host request header specifies the domain name of the server (for virtual hosting), and (optionally) the TCP port number on which the server is listening.">
                  <a:extLst>
                    <a:ext uri="{A12FA001-AC4F-418D-AE19-62706E023703}">
                      <ahyp:hlinkClr xmlns:ahyp="http://schemas.microsoft.com/office/drawing/2018/hyperlinkcolor" val="tx"/>
                    </a:ext>
                  </a:extLst>
                </a:hlinkClick>
              </a:rPr>
              <a:t>Host</a:t>
            </a:r>
            <a:r>
              <a:rPr lang="en-US" altLang="en-US" sz="2400" dirty="0">
                <a:latin typeface="+mn-lt"/>
              </a:rPr>
              <a:t> header, they may even share the same IP address.</a:t>
            </a:r>
          </a:p>
        </p:txBody>
      </p:sp>
    </p:spTree>
    <p:extLst>
      <p:ext uri="{BB962C8B-B14F-4D97-AF65-F5344CB8AC3E}">
        <p14:creationId xmlns:p14="http://schemas.microsoft.com/office/powerpoint/2010/main" val="383750012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530AF-349A-4EF0-A990-8B9C6F034652}"/>
              </a:ext>
            </a:extLst>
          </p:cNvPr>
          <p:cNvSpPr>
            <a:spLocks noGrp="1"/>
          </p:cNvSpPr>
          <p:nvPr>
            <p:ph type="title"/>
          </p:nvPr>
        </p:nvSpPr>
        <p:spPr>
          <a:xfrm>
            <a:off x="1069848" y="337148"/>
            <a:ext cx="10058400" cy="1609344"/>
          </a:xfrm>
        </p:spPr>
        <p:txBody>
          <a:bodyPr/>
          <a:lstStyle/>
          <a:p>
            <a:r>
              <a:rPr lang="en-GB" dirty="0"/>
              <a:t>Proxies</a:t>
            </a:r>
          </a:p>
        </p:txBody>
      </p:sp>
      <p:sp>
        <p:nvSpPr>
          <p:cNvPr id="3" name="Content Placeholder 2">
            <a:extLst>
              <a:ext uri="{FF2B5EF4-FFF2-40B4-BE49-F238E27FC236}">
                <a16:creationId xmlns:a16="http://schemas.microsoft.com/office/drawing/2014/main" id="{54F415B1-E6C4-491D-8AFD-37209A25B63B}"/>
              </a:ext>
            </a:extLst>
          </p:cNvPr>
          <p:cNvSpPr>
            <a:spLocks noGrp="1"/>
          </p:cNvSpPr>
          <p:nvPr>
            <p:ph idx="1"/>
          </p:nvPr>
        </p:nvSpPr>
        <p:spPr/>
        <p:txBody>
          <a:bodyPr>
            <a:normAutofit fontScale="92500" lnSpcReduction="20000"/>
          </a:bodyPr>
          <a:lstStyle/>
          <a:p>
            <a:r>
              <a:rPr lang="en-GB" dirty="0"/>
              <a:t>Between the Web browser and the server, numerous computers and machines relay the HTTP messages. Due to the layered structure of the Web stack, most of these operate at the transport, network or physical levels, becoming transparent at the HTTP layer and potentially making a significant impact on performance.</a:t>
            </a:r>
          </a:p>
          <a:p>
            <a:r>
              <a:rPr lang="en-GB" dirty="0"/>
              <a:t> Those operating at the application layers are generally called </a:t>
            </a:r>
            <a:r>
              <a:rPr lang="en-GB" b="1" dirty="0"/>
              <a:t>proxies</a:t>
            </a:r>
            <a:r>
              <a:rPr lang="en-GB" dirty="0"/>
              <a:t>. These can be transparent, forwarding on the requests they receive without altering them in any way, or non-transparent, in which case they will change the request in some way before passing it along to the server. Proxies may perform numerous functions:</a:t>
            </a:r>
          </a:p>
          <a:p>
            <a:r>
              <a:rPr lang="en-GB" dirty="0"/>
              <a:t>caching (the cache can be public or private, like the browser cache)</a:t>
            </a:r>
          </a:p>
          <a:p>
            <a:r>
              <a:rPr lang="en-GB" dirty="0"/>
              <a:t>filtering (like an antivirus scan or parental controls)</a:t>
            </a:r>
          </a:p>
          <a:p>
            <a:r>
              <a:rPr lang="en-GB" dirty="0"/>
              <a:t>load balancing (to allow multiple servers to serve the different requests)</a:t>
            </a:r>
          </a:p>
          <a:p>
            <a:r>
              <a:rPr lang="en-GB" dirty="0"/>
              <a:t>authentication (to control access to different resources)</a:t>
            </a:r>
          </a:p>
          <a:p>
            <a:r>
              <a:rPr lang="en-GB" dirty="0"/>
              <a:t>logging (allowing the storage of historical information)</a:t>
            </a:r>
          </a:p>
          <a:p>
            <a:endParaRPr lang="en-GB" dirty="0"/>
          </a:p>
        </p:txBody>
      </p:sp>
    </p:spTree>
    <p:extLst>
      <p:ext uri="{BB962C8B-B14F-4D97-AF65-F5344CB8AC3E}">
        <p14:creationId xmlns:p14="http://schemas.microsoft.com/office/powerpoint/2010/main" val="38986126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74A4-D9FB-4C6C-91D0-FDD483CFBA9C}"/>
              </a:ext>
            </a:extLst>
          </p:cNvPr>
          <p:cNvSpPr>
            <a:spLocks noGrp="1"/>
          </p:cNvSpPr>
          <p:nvPr>
            <p:ph type="title"/>
          </p:nvPr>
        </p:nvSpPr>
        <p:spPr/>
        <p:txBody>
          <a:bodyPr>
            <a:normAutofit fontScale="90000"/>
          </a:bodyPr>
          <a:lstStyle/>
          <a:p>
            <a:br>
              <a:rPr lang="en-GB" dirty="0"/>
            </a:br>
            <a:r>
              <a:rPr lang="en-GB" dirty="0"/>
              <a:t>HTTP flow</a:t>
            </a:r>
            <a:br>
              <a:rPr lang="en-GB" dirty="0"/>
            </a:br>
            <a:br>
              <a:rPr lang="en-GB" dirty="0"/>
            </a:br>
            <a:endParaRPr lang="en-GB" dirty="0"/>
          </a:p>
        </p:txBody>
      </p:sp>
      <p:sp>
        <p:nvSpPr>
          <p:cNvPr id="3" name="Content Placeholder 2">
            <a:extLst>
              <a:ext uri="{FF2B5EF4-FFF2-40B4-BE49-F238E27FC236}">
                <a16:creationId xmlns:a16="http://schemas.microsoft.com/office/drawing/2014/main" id="{B33A34F9-B697-4336-AA25-51832493EFC0}"/>
              </a:ext>
            </a:extLst>
          </p:cNvPr>
          <p:cNvSpPr>
            <a:spLocks noGrp="1"/>
          </p:cNvSpPr>
          <p:nvPr>
            <p:ph idx="1"/>
          </p:nvPr>
        </p:nvSpPr>
        <p:spPr/>
        <p:txBody>
          <a:bodyPr/>
          <a:lstStyle/>
          <a:p>
            <a:pPr marL="0" indent="0">
              <a:buNone/>
            </a:pPr>
            <a:r>
              <a:rPr lang="en-GB" dirty="0"/>
              <a:t>When a client wants to communicate with a server, either the final server or an intermediate proxy, it performs the following steps:</a:t>
            </a:r>
          </a:p>
          <a:p>
            <a:pPr marL="0" indent="0">
              <a:buNone/>
            </a:pPr>
            <a:endParaRPr lang="en-GB" dirty="0"/>
          </a:p>
          <a:p>
            <a:pPr marL="457200" indent="-457200">
              <a:buAutoNum type="arabicParenR"/>
            </a:pPr>
            <a:r>
              <a:rPr lang="en-GB" dirty="0"/>
              <a:t>Open a TCP connection: The TCP connection is used to send a request, or several, and receive an answer. The client may open a new connection, reuse an existing connection, or open several TCP connections to the servers.</a:t>
            </a:r>
          </a:p>
          <a:p>
            <a:pPr marL="457200" indent="-457200">
              <a:buAutoNum type="arabicParenR"/>
            </a:pPr>
            <a:r>
              <a:rPr lang="en-GB" dirty="0"/>
              <a:t>Send an HTTP message: HTTP messages (before HTTP/2) are human-readable. With HTTP/2, these simple messages are encapsulated in frames, making them impossible to read directly, but the principle remains the same. </a:t>
            </a:r>
          </a:p>
        </p:txBody>
      </p:sp>
    </p:spTree>
    <p:extLst>
      <p:ext uri="{BB962C8B-B14F-4D97-AF65-F5344CB8AC3E}">
        <p14:creationId xmlns:p14="http://schemas.microsoft.com/office/powerpoint/2010/main" val="394904090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93E4-C9C8-4196-83B0-E5FBF3E9C96D}"/>
              </a:ext>
            </a:extLst>
          </p:cNvPr>
          <p:cNvSpPr>
            <a:spLocks noGrp="1"/>
          </p:cNvSpPr>
          <p:nvPr>
            <p:ph type="title"/>
          </p:nvPr>
        </p:nvSpPr>
        <p:spPr/>
        <p:txBody>
          <a:bodyPr/>
          <a:lstStyle/>
          <a:p>
            <a:r>
              <a:rPr lang="en-GB" dirty="0"/>
              <a:t>HTTP flow cont. </a:t>
            </a:r>
          </a:p>
        </p:txBody>
      </p:sp>
      <p:sp>
        <p:nvSpPr>
          <p:cNvPr id="3" name="Content Placeholder 2">
            <a:extLst>
              <a:ext uri="{FF2B5EF4-FFF2-40B4-BE49-F238E27FC236}">
                <a16:creationId xmlns:a16="http://schemas.microsoft.com/office/drawing/2014/main" id="{EC52FF2E-692E-45BD-90D9-585B0D5DFEE9}"/>
              </a:ext>
            </a:extLst>
          </p:cNvPr>
          <p:cNvSpPr>
            <a:spLocks noGrp="1"/>
          </p:cNvSpPr>
          <p:nvPr>
            <p:ph idx="1"/>
          </p:nvPr>
        </p:nvSpPr>
        <p:spPr>
          <a:xfrm>
            <a:off x="793377" y="1855693"/>
            <a:ext cx="8097566" cy="4787153"/>
          </a:xfrm>
        </p:spPr>
        <p:txBody>
          <a:bodyPr>
            <a:normAutofit fontScale="85000" lnSpcReduction="10000"/>
          </a:bodyPr>
          <a:lstStyle/>
          <a:p>
            <a:r>
              <a:rPr lang="en-GB" sz="2400" dirty="0"/>
              <a:t>If HTTP pipelining is activated, several requests can be sent without waiting for the first response to be fully received. HTTP pipelining has proven difficult to implement in existing networks, where old pieces of software coexist with modern versions. HTTP pipelining has been superseded in HTTP/2 with more robust multiplexing requests within a frame.</a:t>
            </a:r>
          </a:p>
          <a:p>
            <a:r>
              <a:rPr lang="en-GB" sz="2400" dirty="0"/>
              <a:t>HTTP pipelining is a feature of HTTP 1.1 persistent connections. It means that you can send multiple requests on the same socket without waiting for each response.</a:t>
            </a:r>
          </a:p>
          <a:p>
            <a:r>
              <a:rPr lang="en-GB" sz="2400" dirty="0"/>
              <a:t>HTTP is based on TCP, and one of TCP's guarantees is ordered delivery. This means that all of the requests sent out on the same socket, will be received in that order on the server. An HTTP server that supports HTTP pipelining will send its responses in the same order.</a:t>
            </a:r>
          </a:p>
          <a:p>
            <a:r>
              <a:rPr lang="en-GB" sz="2400" dirty="0"/>
              <a:t>HTTPS pipelining is also possible with secure HTTP connections and it gives an even greater degree of speed because of the extra needed SSL/TLS handshakes.</a:t>
            </a:r>
          </a:p>
        </p:txBody>
      </p:sp>
      <p:pic>
        <p:nvPicPr>
          <p:cNvPr id="5" name="Picture 4">
            <a:extLst>
              <a:ext uri="{FF2B5EF4-FFF2-40B4-BE49-F238E27FC236}">
                <a16:creationId xmlns:a16="http://schemas.microsoft.com/office/drawing/2014/main" id="{3A524EA7-A31E-461E-97C0-F8B7E8E3E656}"/>
              </a:ext>
            </a:extLst>
          </p:cNvPr>
          <p:cNvPicPr>
            <a:picLocks noChangeAspect="1"/>
          </p:cNvPicPr>
          <p:nvPr/>
        </p:nvPicPr>
        <p:blipFill>
          <a:blip r:embed="rId2"/>
          <a:stretch>
            <a:fillRect/>
          </a:stretch>
        </p:blipFill>
        <p:spPr>
          <a:xfrm>
            <a:off x="8890942" y="1649319"/>
            <a:ext cx="3123809" cy="4482540"/>
          </a:xfrm>
          <a:prstGeom prst="rect">
            <a:avLst/>
          </a:prstGeom>
        </p:spPr>
      </p:pic>
    </p:spTree>
    <p:extLst>
      <p:ext uri="{BB962C8B-B14F-4D97-AF65-F5344CB8AC3E}">
        <p14:creationId xmlns:p14="http://schemas.microsoft.com/office/powerpoint/2010/main" val="320949025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93E4-C9C8-4196-83B0-E5FBF3E9C96D}"/>
              </a:ext>
            </a:extLst>
          </p:cNvPr>
          <p:cNvSpPr>
            <a:spLocks noGrp="1"/>
          </p:cNvSpPr>
          <p:nvPr>
            <p:ph type="title"/>
          </p:nvPr>
        </p:nvSpPr>
        <p:spPr/>
        <p:txBody>
          <a:bodyPr>
            <a:normAutofit fontScale="90000"/>
          </a:bodyPr>
          <a:lstStyle/>
          <a:p>
            <a:br>
              <a:rPr lang="en-GB" dirty="0"/>
            </a:br>
            <a:br>
              <a:rPr lang="en-GB" dirty="0"/>
            </a:br>
            <a:r>
              <a:rPr lang="en-GB" dirty="0"/>
              <a:t>HTTP Messages</a:t>
            </a:r>
            <a:br>
              <a:rPr lang="en-GB" dirty="0"/>
            </a:br>
            <a:br>
              <a:rPr lang="en-GB" dirty="0"/>
            </a:br>
            <a:endParaRPr lang="en-GB" dirty="0"/>
          </a:p>
        </p:txBody>
      </p:sp>
      <p:sp>
        <p:nvSpPr>
          <p:cNvPr id="3" name="Content Placeholder 2">
            <a:extLst>
              <a:ext uri="{FF2B5EF4-FFF2-40B4-BE49-F238E27FC236}">
                <a16:creationId xmlns:a16="http://schemas.microsoft.com/office/drawing/2014/main" id="{EC52FF2E-692E-45BD-90D9-585B0D5DFEE9}"/>
              </a:ext>
            </a:extLst>
          </p:cNvPr>
          <p:cNvSpPr>
            <a:spLocks noGrp="1"/>
          </p:cNvSpPr>
          <p:nvPr>
            <p:ph idx="1"/>
          </p:nvPr>
        </p:nvSpPr>
        <p:spPr/>
        <p:txBody>
          <a:bodyPr/>
          <a:lstStyle/>
          <a:p>
            <a:r>
              <a:rPr lang="en-GB" dirty="0"/>
              <a:t>HTTP messages, as defined in HTTP/1.1 and earlier, are human-readable. In HTTP/2, these messages are embedded into a binary structure, a </a:t>
            </a:r>
            <a:r>
              <a:rPr lang="en-GB" i="1" dirty="0"/>
              <a:t>frame</a:t>
            </a:r>
            <a:r>
              <a:rPr lang="en-GB" dirty="0"/>
              <a:t>, allowing optimizations like compression of headers and multiplexing. Even if only part of the original HTTP message is sent in this version of HTTP, the semantics of each message is unchanged and the client reconstitutes (virtually) the original HTTP/1.1 request. It is therefore useful to comprehend HTTP/2 messages in the HTTP/1.1 format.</a:t>
            </a:r>
          </a:p>
          <a:p>
            <a:r>
              <a:rPr lang="en-GB" dirty="0"/>
              <a:t>There are two types of HTTP messages, requests and responses, each with its own format.</a:t>
            </a:r>
          </a:p>
          <a:p>
            <a:endParaRPr lang="en-GB" dirty="0"/>
          </a:p>
        </p:txBody>
      </p:sp>
    </p:spTree>
    <p:extLst>
      <p:ext uri="{BB962C8B-B14F-4D97-AF65-F5344CB8AC3E}">
        <p14:creationId xmlns:p14="http://schemas.microsoft.com/office/powerpoint/2010/main" val="290841291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93E4-C9C8-4196-83B0-E5FBF3E9C96D}"/>
              </a:ext>
            </a:extLst>
          </p:cNvPr>
          <p:cNvSpPr>
            <a:spLocks noGrp="1"/>
          </p:cNvSpPr>
          <p:nvPr>
            <p:ph type="title"/>
          </p:nvPr>
        </p:nvSpPr>
        <p:spPr>
          <a:xfrm>
            <a:off x="775578" y="445303"/>
            <a:ext cx="10058400" cy="1609344"/>
          </a:xfrm>
        </p:spPr>
        <p:txBody>
          <a:bodyPr>
            <a:normAutofit fontScale="90000"/>
          </a:bodyPr>
          <a:lstStyle/>
          <a:p>
            <a:br>
              <a:rPr lang="en-GB" dirty="0"/>
            </a:br>
            <a:br>
              <a:rPr lang="en-GB" dirty="0"/>
            </a:br>
            <a:r>
              <a:rPr lang="en-GB" dirty="0"/>
              <a:t>HTTP Messages – Requests</a:t>
            </a:r>
            <a:br>
              <a:rPr lang="en-GB" dirty="0"/>
            </a:br>
            <a:br>
              <a:rPr lang="en-GB" dirty="0"/>
            </a:br>
            <a:r>
              <a:rPr lang="en-GB" dirty="0"/>
              <a:t> </a:t>
            </a:r>
          </a:p>
        </p:txBody>
      </p:sp>
      <p:sp>
        <p:nvSpPr>
          <p:cNvPr id="4" name="Rectangle 1">
            <a:extLst>
              <a:ext uri="{FF2B5EF4-FFF2-40B4-BE49-F238E27FC236}">
                <a16:creationId xmlns:a16="http://schemas.microsoft.com/office/drawing/2014/main" id="{D30B7DEA-FF54-42A2-893B-D138B09C3DE2}"/>
              </a:ext>
            </a:extLst>
          </p:cNvPr>
          <p:cNvSpPr>
            <a:spLocks noGrp="1" noChangeArrowheads="1"/>
          </p:cNvSpPr>
          <p:nvPr>
            <p:ph idx="1"/>
          </p:nvPr>
        </p:nvSpPr>
        <p:spPr bwMode="auto">
          <a:xfrm>
            <a:off x="775578" y="1901962"/>
            <a:ext cx="11111622" cy="43396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Requests consists of the following elements: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eaLnBrk="0" fontAlgn="base" hangingPunct="0">
              <a:lnSpc>
                <a:spcPct val="100000"/>
              </a:lnSpc>
              <a:spcBef>
                <a:spcPct val="0"/>
              </a:spcBef>
              <a:spcAft>
                <a:spcPct val="0"/>
              </a:spcAft>
              <a:buClrTx/>
              <a:buSzTx/>
            </a:pPr>
            <a:r>
              <a:rPr lang="en-US" altLang="en-US" dirty="0"/>
              <a:t>An HTTP method, usually a verb like</a:t>
            </a:r>
            <a:r>
              <a:rPr lang="en-US" altLang="en-US" sz="1600" dirty="0">
                <a:solidFill>
                  <a:srgbClr val="333333"/>
                </a:solidFill>
                <a:latin typeface="Consolas" panose="020B0609020204030204" pitchFamily="49" charset="0"/>
                <a:cs typeface="Arial" panose="020B0604020202020204" pitchFamily="34" charset="0"/>
              </a:rPr>
              <a:t> </a:t>
            </a:r>
            <a:r>
              <a:rPr lang="en-US" altLang="en-US" sz="1600" dirty="0">
                <a:solidFill>
                  <a:schemeClr val="accent2">
                    <a:lumMod val="60000"/>
                    <a:lumOff val="40000"/>
                  </a:schemeClr>
                </a:solidFill>
                <a:latin typeface="Consolas" panose="020B0609020204030204" pitchFamily="49" charset="0"/>
                <a:cs typeface="Arial" panose="020B0604020202020204" pitchFamily="34" charset="0"/>
              </a:rPr>
              <a:t>GET</a:t>
            </a:r>
            <a:r>
              <a:rPr kumimoji="0" lang="en-US" altLang="en-US" sz="24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a:t>
            </a:r>
            <a:r>
              <a:rPr lang="en-US" altLang="en-US" sz="1600" dirty="0">
                <a:solidFill>
                  <a:schemeClr val="accent2">
                    <a:lumMod val="60000"/>
                    <a:lumOff val="40000"/>
                  </a:schemeClr>
                </a:solidFill>
                <a:latin typeface="Consolas" panose="020B0609020204030204" pitchFamily="49" charset="0"/>
                <a:cs typeface="Arial" panose="020B0604020202020204" pitchFamily="34" charset="0"/>
              </a:rPr>
              <a:t>POST </a:t>
            </a:r>
            <a:r>
              <a:rPr lang="en-US" altLang="en-US" dirty="0"/>
              <a:t>or a noun like </a:t>
            </a:r>
            <a:r>
              <a:rPr lang="en-US" altLang="en-US" sz="1600" dirty="0">
                <a:solidFill>
                  <a:schemeClr val="accent2">
                    <a:lumMod val="60000"/>
                    <a:lumOff val="40000"/>
                  </a:schemeClr>
                </a:solidFill>
                <a:latin typeface="Consolas" panose="020B0609020204030204" pitchFamily="49" charset="0"/>
                <a:cs typeface="Arial" panose="020B0604020202020204" pitchFamily="34" charset="0"/>
              </a:rPr>
              <a:t>OPTIONS</a:t>
            </a:r>
            <a:r>
              <a:rPr kumimoji="0" lang="en-US" altLang="en-US" sz="12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a:t>
            </a:r>
            <a:r>
              <a:rPr lang="en-US" altLang="en-US" dirty="0"/>
              <a:t>or</a:t>
            </a:r>
            <a:r>
              <a:rPr kumimoji="0" lang="en-US" altLang="en-US" sz="12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a:t>
            </a:r>
            <a:r>
              <a:rPr lang="en-US" altLang="en-US" sz="1600" dirty="0">
                <a:solidFill>
                  <a:schemeClr val="accent2">
                    <a:lumMod val="60000"/>
                    <a:lumOff val="40000"/>
                  </a:schemeClr>
                </a:solidFill>
                <a:latin typeface="Consolas" panose="020B0609020204030204" pitchFamily="49" charset="0"/>
                <a:cs typeface="Arial" panose="020B0604020202020204" pitchFamily="34" charset="0"/>
              </a:rPr>
              <a:t>HEAD</a:t>
            </a:r>
            <a:r>
              <a:rPr lang="en-US" altLang="en-US" sz="1600" dirty="0">
                <a:solidFill>
                  <a:srgbClr val="333333"/>
                </a:solidFill>
                <a:latin typeface="Consolas" panose="020B0609020204030204" pitchFamily="49" charset="0"/>
                <a:cs typeface="Arial" panose="020B0604020202020204" pitchFamily="34" charset="0"/>
              </a:rPr>
              <a:t> </a:t>
            </a:r>
            <a:r>
              <a:rPr lang="en-US" altLang="en-US" dirty="0"/>
              <a:t>that defines the operation the client wants to perform. Typically, a client wants to fetch a resource (using </a:t>
            </a:r>
            <a:r>
              <a:rPr lang="en-US" altLang="en-US" sz="1600" dirty="0">
                <a:solidFill>
                  <a:schemeClr val="accent2">
                    <a:lumMod val="60000"/>
                    <a:lumOff val="40000"/>
                  </a:schemeClr>
                </a:solidFill>
                <a:latin typeface="Consolas" panose="020B0609020204030204" pitchFamily="49" charset="0"/>
                <a:cs typeface="Arial" panose="020B0604020202020204" pitchFamily="34" charset="0"/>
              </a:rPr>
              <a:t>GET</a:t>
            </a:r>
            <a:r>
              <a:rPr kumimoji="0" lang="en-US" altLang="en-US" sz="12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a:t>
            </a:r>
            <a:r>
              <a:rPr lang="en-US" altLang="en-US" dirty="0"/>
              <a:t>or post the value of an</a:t>
            </a:r>
            <a:r>
              <a:rPr kumimoji="0" lang="en-US" altLang="en-US" sz="12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a:t>
            </a:r>
            <a:r>
              <a:rPr lang="en-US" altLang="en-US" dirty="0"/>
              <a:t>HTML form (using</a:t>
            </a:r>
            <a:r>
              <a:rPr kumimoji="0" lang="en-US" altLang="en-US" sz="12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solidFill>
                  <a:srgbClr val="333333"/>
                </a:solidFill>
                <a:effectLst/>
                <a:latin typeface="Consolas" panose="020B0609020204030204" pitchFamily="49" charset="0"/>
                <a:cs typeface="Arial" panose="020B0604020202020204" pitchFamily="34" charset="0"/>
              </a:rPr>
              <a:t>POST</a:t>
            </a:r>
            <a:r>
              <a:rPr kumimoji="0" lang="en-US" altLang="en-US" sz="12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a:t>
            </a:r>
            <a:r>
              <a:rPr lang="en-US" altLang="en-US" dirty="0"/>
              <a:t>though more operations may be needed in other cases.</a:t>
            </a:r>
          </a:p>
          <a:p>
            <a:pPr eaLnBrk="0" fontAlgn="base" hangingPunct="0">
              <a:lnSpc>
                <a:spcPct val="100000"/>
              </a:lnSpc>
              <a:spcBef>
                <a:spcPct val="0"/>
              </a:spcBef>
              <a:spcAft>
                <a:spcPct val="0"/>
              </a:spcAft>
              <a:buClrTx/>
              <a:buSzTx/>
            </a:pPr>
            <a:r>
              <a:rPr lang="en-US" altLang="en-US" dirty="0"/>
              <a:t>The path of the resource to fetch; the URL of the resource stripped from elements that are obvious from the context, for example without the protocol</a:t>
            </a:r>
            <a:r>
              <a:rPr kumimoji="0" lang="en-US" altLang="en-US" sz="12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a:t>
            </a:r>
            <a:r>
              <a:rPr lang="en-US" altLang="en-US" dirty="0"/>
              <a:t>(</a:t>
            </a:r>
            <a:r>
              <a:rPr lang="en-US" altLang="en-US" sz="1600" dirty="0">
                <a:solidFill>
                  <a:schemeClr val="accent2">
                    <a:lumMod val="60000"/>
                    <a:lumOff val="40000"/>
                  </a:schemeClr>
                </a:solidFill>
                <a:latin typeface="Consolas" panose="020B0609020204030204" pitchFamily="49" charset="0"/>
                <a:cs typeface="Arial" panose="020B0604020202020204" pitchFamily="34" charset="0"/>
              </a:rPr>
              <a:t>http://</a:t>
            </a:r>
            <a:r>
              <a:rPr lang="en-US" altLang="en-US" dirty="0"/>
              <a:t>),</a:t>
            </a:r>
            <a:r>
              <a:rPr lang="en-US" altLang="en-US" sz="1600" dirty="0">
                <a:solidFill>
                  <a:schemeClr val="accent2">
                    <a:lumMod val="60000"/>
                    <a:lumOff val="40000"/>
                  </a:schemeClr>
                </a:solidFill>
                <a:latin typeface="Consolas" panose="020B0609020204030204" pitchFamily="49" charset="0"/>
                <a:cs typeface="Arial" panose="020B0604020202020204" pitchFamily="34" charset="0"/>
              </a:rPr>
              <a:t> </a:t>
            </a:r>
            <a:r>
              <a:rPr lang="en-US" altLang="en-US" dirty="0"/>
              <a:t>the domain (</a:t>
            </a:r>
            <a:r>
              <a:rPr lang="en-US" altLang="en-US" sz="1600" dirty="0">
                <a:solidFill>
                  <a:schemeClr val="accent2">
                    <a:lumMod val="60000"/>
                    <a:lumOff val="40000"/>
                  </a:schemeClr>
                </a:solidFill>
                <a:latin typeface="Consolas" panose="020B0609020204030204" pitchFamily="49" charset="0"/>
                <a:cs typeface="Arial" panose="020B0604020202020204" pitchFamily="34" charset="0"/>
              </a:rPr>
              <a:t>developer.mozilla.org</a:t>
            </a:r>
            <a:r>
              <a:rPr lang="en-US" altLang="en-US" dirty="0"/>
              <a:t>),</a:t>
            </a:r>
            <a:r>
              <a:rPr kumimoji="0" lang="en-US" altLang="en-US" sz="12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a:t>
            </a:r>
            <a:r>
              <a:rPr lang="en-US" altLang="en-US" dirty="0"/>
              <a:t>or the TCP port (here</a:t>
            </a:r>
            <a:r>
              <a:rPr kumimoji="0" lang="en-US" altLang="en-US" sz="12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a:t>
            </a:r>
            <a:r>
              <a:rPr lang="en-US" altLang="en-US" sz="1600" dirty="0">
                <a:solidFill>
                  <a:schemeClr val="accent2">
                    <a:lumMod val="60000"/>
                    <a:lumOff val="40000"/>
                  </a:schemeClr>
                </a:solidFill>
                <a:latin typeface="Consolas" panose="020B0609020204030204" pitchFamily="49" charset="0"/>
                <a:cs typeface="Arial" panose="020B0604020202020204" pitchFamily="34" charset="0"/>
              </a:rPr>
              <a:t>80</a:t>
            </a:r>
            <a:r>
              <a:rPr lang="en-US" altLang="en-US" dirty="0"/>
              <a:t>).</a:t>
            </a:r>
          </a:p>
          <a:p>
            <a:pPr eaLnBrk="0" fontAlgn="base" hangingPunct="0">
              <a:lnSpc>
                <a:spcPct val="100000"/>
              </a:lnSpc>
              <a:spcBef>
                <a:spcPct val="0"/>
              </a:spcBef>
              <a:spcAft>
                <a:spcPct val="0"/>
              </a:spcAft>
              <a:buClrTx/>
              <a:buSzTx/>
            </a:pPr>
            <a:r>
              <a:rPr lang="en-US" altLang="en-US" dirty="0"/>
              <a:t>The version of the HTTP protocol.</a:t>
            </a:r>
          </a:p>
          <a:p>
            <a:pPr eaLnBrk="0" fontAlgn="base" hangingPunct="0">
              <a:lnSpc>
                <a:spcPct val="100000"/>
              </a:lnSpc>
              <a:spcBef>
                <a:spcPct val="0"/>
              </a:spcBef>
              <a:spcAft>
                <a:spcPct val="0"/>
              </a:spcAft>
              <a:buClrTx/>
              <a:buSzTx/>
            </a:pPr>
            <a:r>
              <a:rPr lang="en-US" altLang="en-US" dirty="0"/>
              <a:t>Optional headers that convey additional information for the servers.</a:t>
            </a:r>
          </a:p>
          <a:p>
            <a:pPr eaLnBrk="0" fontAlgn="base" hangingPunct="0">
              <a:lnSpc>
                <a:spcPct val="100000"/>
              </a:lnSpc>
              <a:spcBef>
                <a:spcPct val="0"/>
              </a:spcBef>
              <a:spcAft>
                <a:spcPct val="0"/>
              </a:spcAft>
              <a:buClrTx/>
              <a:buSzTx/>
            </a:pPr>
            <a:r>
              <a:rPr lang="en-US" altLang="en-US" dirty="0"/>
              <a:t>Or a body, for some methods like</a:t>
            </a:r>
            <a:r>
              <a:rPr kumimoji="0" lang="en-US" altLang="en-US" sz="12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solidFill>
                  <a:srgbClr val="333333"/>
                </a:solidFill>
                <a:effectLst/>
                <a:latin typeface="Consolas" panose="020B0609020204030204" pitchFamily="49" charset="0"/>
                <a:cs typeface="Arial" panose="020B0604020202020204" pitchFamily="34" charset="0"/>
              </a:rPr>
              <a:t>POST</a:t>
            </a:r>
            <a:r>
              <a:rPr kumimoji="0" lang="en-US" altLang="en-US" sz="16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a:t>
            </a:r>
            <a:r>
              <a:rPr lang="en-US" altLang="en-US" dirty="0"/>
              <a:t>similar to those in responses, which contain the resource 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427482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93E4-C9C8-4196-83B0-E5FBF3E9C96D}"/>
              </a:ext>
            </a:extLst>
          </p:cNvPr>
          <p:cNvSpPr>
            <a:spLocks noGrp="1"/>
          </p:cNvSpPr>
          <p:nvPr>
            <p:ph type="title"/>
          </p:nvPr>
        </p:nvSpPr>
        <p:spPr/>
        <p:txBody>
          <a:bodyPr>
            <a:normAutofit fontScale="90000"/>
          </a:bodyPr>
          <a:lstStyle/>
          <a:p>
            <a:br>
              <a:rPr lang="en-GB" dirty="0"/>
            </a:br>
            <a:br>
              <a:rPr lang="en-GB" dirty="0"/>
            </a:br>
            <a:r>
              <a:rPr lang="en-GB" dirty="0"/>
              <a:t>HTTP Messages – Requests cont.</a:t>
            </a:r>
            <a:br>
              <a:rPr lang="en-GB" dirty="0"/>
            </a:br>
            <a:br>
              <a:rPr lang="en-GB" dirty="0"/>
            </a:br>
            <a:r>
              <a:rPr lang="en-GB" dirty="0"/>
              <a:t> </a:t>
            </a:r>
          </a:p>
        </p:txBody>
      </p:sp>
      <p:sp>
        <p:nvSpPr>
          <p:cNvPr id="3" name="Content Placeholder 2">
            <a:extLst>
              <a:ext uri="{FF2B5EF4-FFF2-40B4-BE49-F238E27FC236}">
                <a16:creationId xmlns:a16="http://schemas.microsoft.com/office/drawing/2014/main" id="{EC52FF2E-692E-45BD-90D9-585B0D5DFEE9}"/>
              </a:ext>
            </a:extLst>
          </p:cNvPr>
          <p:cNvSpPr>
            <a:spLocks noGrp="1"/>
          </p:cNvSpPr>
          <p:nvPr>
            <p:ph idx="1"/>
          </p:nvPr>
        </p:nvSpPr>
        <p:spPr/>
        <p:txBody>
          <a:bodyPr/>
          <a:lstStyle/>
          <a:p>
            <a:r>
              <a:rPr lang="en-GB" dirty="0"/>
              <a:t>An example HTTP request:</a:t>
            </a:r>
          </a:p>
          <a:p>
            <a:pPr marL="0" indent="0">
              <a:buNone/>
            </a:pPr>
            <a:endParaRPr lang="en-GB" dirty="0"/>
          </a:p>
        </p:txBody>
      </p:sp>
      <p:pic>
        <p:nvPicPr>
          <p:cNvPr id="5" name="Picture 4">
            <a:extLst>
              <a:ext uri="{FF2B5EF4-FFF2-40B4-BE49-F238E27FC236}">
                <a16:creationId xmlns:a16="http://schemas.microsoft.com/office/drawing/2014/main" id="{1B453DB0-4771-4D65-8C25-31E990683B33}"/>
              </a:ext>
            </a:extLst>
          </p:cNvPr>
          <p:cNvPicPr>
            <a:picLocks noChangeAspect="1"/>
          </p:cNvPicPr>
          <p:nvPr/>
        </p:nvPicPr>
        <p:blipFill>
          <a:blip r:embed="rId2"/>
          <a:stretch>
            <a:fillRect/>
          </a:stretch>
        </p:blipFill>
        <p:spPr>
          <a:xfrm>
            <a:off x="3135935" y="2858179"/>
            <a:ext cx="5760332" cy="27928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46957850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93E4-C9C8-4196-83B0-E5FBF3E9C96D}"/>
              </a:ext>
            </a:extLst>
          </p:cNvPr>
          <p:cNvSpPr>
            <a:spLocks noGrp="1"/>
          </p:cNvSpPr>
          <p:nvPr>
            <p:ph type="title"/>
          </p:nvPr>
        </p:nvSpPr>
        <p:spPr/>
        <p:txBody>
          <a:bodyPr/>
          <a:lstStyle/>
          <a:p>
            <a:r>
              <a:rPr lang="en-GB" dirty="0"/>
              <a:t>HTTP Messages – Responses</a:t>
            </a:r>
          </a:p>
        </p:txBody>
      </p:sp>
      <p:sp>
        <p:nvSpPr>
          <p:cNvPr id="3" name="Content Placeholder 2">
            <a:extLst>
              <a:ext uri="{FF2B5EF4-FFF2-40B4-BE49-F238E27FC236}">
                <a16:creationId xmlns:a16="http://schemas.microsoft.com/office/drawing/2014/main" id="{EC52FF2E-692E-45BD-90D9-585B0D5DFEE9}"/>
              </a:ext>
            </a:extLst>
          </p:cNvPr>
          <p:cNvSpPr>
            <a:spLocks noGrp="1"/>
          </p:cNvSpPr>
          <p:nvPr>
            <p:ph idx="1"/>
          </p:nvPr>
        </p:nvSpPr>
        <p:spPr>
          <a:xfrm>
            <a:off x="1069848" y="2583402"/>
            <a:ext cx="10058400" cy="3588797"/>
          </a:xfrm>
        </p:spPr>
        <p:txBody>
          <a:bodyPr/>
          <a:lstStyle/>
          <a:p>
            <a:r>
              <a:rPr lang="en-GB" dirty="0"/>
              <a:t>Responses consist of the following elements:</a:t>
            </a:r>
          </a:p>
          <a:p>
            <a:r>
              <a:rPr lang="en-GB" dirty="0"/>
              <a:t>The version of the HTTP protocol they follow.</a:t>
            </a:r>
          </a:p>
          <a:p>
            <a:r>
              <a:rPr lang="en-GB" dirty="0"/>
              <a:t>A status code, indicating if the request was successful, or not, and why.</a:t>
            </a:r>
          </a:p>
          <a:p>
            <a:r>
              <a:rPr lang="en-GB" dirty="0"/>
              <a:t>A status message, a non-authoritative short description of the status code.</a:t>
            </a:r>
          </a:p>
          <a:p>
            <a:r>
              <a:rPr lang="en-GB" dirty="0"/>
              <a:t>HTTP headers, like those for requests.</a:t>
            </a:r>
          </a:p>
          <a:p>
            <a:r>
              <a:rPr lang="en-GB" dirty="0"/>
              <a:t>Optionally, a body containing the fetched resource.</a:t>
            </a:r>
          </a:p>
          <a:p>
            <a:endParaRPr lang="en-GB" dirty="0"/>
          </a:p>
        </p:txBody>
      </p:sp>
    </p:spTree>
    <p:extLst>
      <p:ext uri="{BB962C8B-B14F-4D97-AF65-F5344CB8AC3E}">
        <p14:creationId xmlns:p14="http://schemas.microsoft.com/office/powerpoint/2010/main" val="42657600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93E4-C9C8-4196-83B0-E5FBF3E9C96D}"/>
              </a:ext>
            </a:extLst>
          </p:cNvPr>
          <p:cNvSpPr>
            <a:spLocks noGrp="1"/>
          </p:cNvSpPr>
          <p:nvPr>
            <p:ph type="title"/>
          </p:nvPr>
        </p:nvSpPr>
        <p:spPr/>
        <p:txBody>
          <a:bodyPr>
            <a:normAutofit fontScale="90000"/>
          </a:bodyPr>
          <a:lstStyle/>
          <a:p>
            <a:br>
              <a:rPr lang="en-GB" dirty="0"/>
            </a:br>
            <a:br>
              <a:rPr lang="en-GB" dirty="0"/>
            </a:br>
            <a:r>
              <a:rPr lang="en-GB" dirty="0"/>
              <a:t>HTTP Messages – Responses cont.</a:t>
            </a:r>
            <a:br>
              <a:rPr lang="en-GB" dirty="0"/>
            </a:br>
            <a:br>
              <a:rPr lang="en-GB" dirty="0"/>
            </a:br>
            <a:r>
              <a:rPr lang="en-GB" dirty="0"/>
              <a:t> </a:t>
            </a:r>
          </a:p>
        </p:txBody>
      </p:sp>
      <p:sp>
        <p:nvSpPr>
          <p:cNvPr id="3" name="Content Placeholder 2">
            <a:extLst>
              <a:ext uri="{FF2B5EF4-FFF2-40B4-BE49-F238E27FC236}">
                <a16:creationId xmlns:a16="http://schemas.microsoft.com/office/drawing/2014/main" id="{EC52FF2E-692E-45BD-90D9-585B0D5DFEE9}"/>
              </a:ext>
            </a:extLst>
          </p:cNvPr>
          <p:cNvSpPr>
            <a:spLocks noGrp="1"/>
          </p:cNvSpPr>
          <p:nvPr>
            <p:ph idx="1"/>
          </p:nvPr>
        </p:nvSpPr>
        <p:spPr/>
        <p:txBody>
          <a:bodyPr/>
          <a:lstStyle/>
          <a:p>
            <a:r>
              <a:rPr lang="en-GB" dirty="0"/>
              <a:t>An example response:</a:t>
            </a:r>
          </a:p>
          <a:p>
            <a:pPr marL="0" indent="0">
              <a:buNone/>
            </a:pPr>
            <a:br>
              <a:rPr lang="en-GB" dirty="0"/>
            </a:br>
            <a:endParaRPr lang="en-GB" dirty="0"/>
          </a:p>
        </p:txBody>
      </p:sp>
      <p:pic>
        <p:nvPicPr>
          <p:cNvPr id="5" name="Picture 4">
            <a:extLst>
              <a:ext uri="{FF2B5EF4-FFF2-40B4-BE49-F238E27FC236}">
                <a16:creationId xmlns:a16="http://schemas.microsoft.com/office/drawing/2014/main" id="{301CBDF6-EFA2-4258-9BC3-2E566EE279CD}"/>
              </a:ext>
            </a:extLst>
          </p:cNvPr>
          <p:cNvPicPr>
            <a:picLocks noChangeAspect="1"/>
          </p:cNvPicPr>
          <p:nvPr/>
        </p:nvPicPr>
        <p:blipFill>
          <a:blip r:embed="rId2"/>
          <a:stretch>
            <a:fillRect/>
          </a:stretch>
        </p:blipFill>
        <p:spPr>
          <a:xfrm>
            <a:off x="3627158" y="2663638"/>
            <a:ext cx="4937683" cy="321796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14253017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DDB43-2762-410A-814A-CFAAD711B0E7}"/>
              </a:ext>
            </a:extLst>
          </p:cNvPr>
          <p:cNvSpPr>
            <a:spLocks noGrp="1"/>
          </p:cNvSpPr>
          <p:nvPr>
            <p:ph type="title"/>
          </p:nvPr>
        </p:nvSpPr>
        <p:spPr/>
        <p:txBody>
          <a:bodyPr/>
          <a:lstStyle/>
          <a:p>
            <a:r>
              <a:rPr lang="en-GB" dirty="0"/>
              <a:t>What to expect / what not to expect from this course</a:t>
            </a:r>
          </a:p>
        </p:txBody>
      </p:sp>
      <p:sp>
        <p:nvSpPr>
          <p:cNvPr id="3" name="Content Placeholder 2">
            <a:extLst>
              <a:ext uri="{FF2B5EF4-FFF2-40B4-BE49-F238E27FC236}">
                <a16:creationId xmlns:a16="http://schemas.microsoft.com/office/drawing/2014/main" id="{66F8394B-8479-4922-8242-E85014FB2EDC}"/>
              </a:ext>
            </a:extLst>
          </p:cNvPr>
          <p:cNvSpPr>
            <a:spLocks noGrp="1"/>
          </p:cNvSpPr>
          <p:nvPr>
            <p:ph idx="1"/>
          </p:nvPr>
        </p:nvSpPr>
        <p:spPr/>
        <p:txBody>
          <a:bodyPr/>
          <a:lstStyle/>
          <a:p>
            <a:r>
              <a:rPr lang="en-GB" dirty="0"/>
              <a:t>The most essential security concepts, specifically web application penetration testing is introduced.</a:t>
            </a:r>
          </a:p>
          <a:p>
            <a:r>
              <a:rPr lang="en-GB" dirty="0"/>
              <a:t>You are encouraged to go online and dig deeper for the further concepts. All the terminology may seem overwhelming first, but do not be discouraged, it is put for your own reference.</a:t>
            </a:r>
          </a:p>
          <a:p>
            <a:r>
              <a:rPr lang="en-GB" dirty="0"/>
              <a:t>Some practical demos are provided to see how the work have the live action, very simple beginner hacking exercises are specifically chosen to lay out the foundations of IT security. This is the very first introduction guest lecture to just give you an idea of how hacking works, how attacks are simulated.</a:t>
            </a:r>
          </a:p>
          <a:p>
            <a:r>
              <a:rPr lang="en-GB" dirty="0"/>
              <a:t>You are not expected to learn all concepts by once, it is important to remember at least some concepts after finishing this course </a:t>
            </a:r>
            <a:r>
              <a:rPr lang="en-GB" dirty="0">
                <a:sym typeface="Wingdings" panose="05000000000000000000" pitchFamily="2" charset="2"/>
              </a:rPr>
              <a:t></a:t>
            </a:r>
            <a:endParaRPr lang="en-GB" dirty="0"/>
          </a:p>
        </p:txBody>
      </p:sp>
    </p:spTree>
    <p:extLst>
      <p:ext uri="{BB962C8B-B14F-4D97-AF65-F5344CB8AC3E}">
        <p14:creationId xmlns:p14="http://schemas.microsoft.com/office/powerpoint/2010/main" val="44323847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5E85AC9-FFC6-4E4D-B435-1CA70AC6B7F8}"/>
              </a:ext>
            </a:extLst>
          </p:cNvPr>
          <p:cNvPicPr>
            <a:picLocks noGrp="1" noChangeAspect="1"/>
          </p:cNvPicPr>
          <p:nvPr>
            <p:ph idx="1"/>
          </p:nvPr>
        </p:nvPicPr>
        <p:blipFill>
          <a:blip r:embed="rId2"/>
          <a:stretch>
            <a:fillRect/>
          </a:stretch>
        </p:blipFill>
        <p:spPr>
          <a:xfrm>
            <a:off x="763713" y="614829"/>
            <a:ext cx="10664574" cy="5315324"/>
          </a:xfrm>
        </p:spPr>
      </p:pic>
    </p:spTree>
    <p:extLst>
      <p:ext uri="{BB962C8B-B14F-4D97-AF65-F5344CB8AC3E}">
        <p14:creationId xmlns:p14="http://schemas.microsoft.com/office/powerpoint/2010/main" val="340240638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93E4-C9C8-4196-83B0-E5FBF3E9C96D}"/>
              </a:ext>
            </a:extLst>
          </p:cNvPr>
          <p:cNvSpPr>
            <a:spLocks noGrp="1"/>
          </p:cNvSpPr>
          <p:nvPr>
            <p:ph type="title"/>
          </p:nvPr>
        </p:nvSpPr>
        <p:spPr/>
        <p:txBody>
          <a:bodyPr/>
          <a:lstStyle/>
          <a:p>
            <a:r>
              <a:rPr lang="en-GB" dirty="0"/>
              <a:t>HTTP - Conclusion</a:t>
            </a:r>
          </a:p>
        </p:txBody>
      </p:sp>
      <p:sp>
        <p:nvSpPr>
          <p:cNvPr id="3" name="Content Placeholder 2">
            <a:extLst>
              <a:ext uri="{FF2B5EF4-FFF2-40B4-BE49-F238E27FC236}">
                <a16:creationId xmlns:a16="http://schemas.microsoft.com/office/drawing/2014/main" id="{EC52FF2E-692E-45BD-90D9-585B0D5DFEE9}"/>
              </a:ext>
            </a:extLst>
          </p:cNvPr>
          <p:cNvSpPr>
            <a:spLocks noGrp="1"/>
          </p:cNvSpPr>
          <p:nvPr>
            <p:ph idx="1"/>
          </p:nvPr>
        </p:nvSpPr>
        <p:spPr>
          <a:xfrm>
            <a:off x="688108" y="2322576"/>
            <a:ext cx="10058400" cy="4050792"/>
          </a:xfrm>
        </p:spPr>
        <p:txBody>
          <a:bodyPr/>
          <a:lstStyle/>
          <a:p>
            <a:r>
              <a:rPr lang="en-GB" dirty="0"/>
              <a:t>HTTP is an extensible protocol that is easy to use. The client-server structure, combined with the ability to simply add headers, allows HTTP to advance along with the extended capabilities of the Web.</a:t>
            </a:r>
          </a:p>
          <a:p>
            <a:endParaRPr lang="en-GB" dirty="0"/>
          </a:p>
          <a:p>
            <a:pPr marL="0" indent="0">
              <a:buNone/>
            </a:pPr>
            <a:endParaRPr lang="en-GB" dirty="0"/>
          </a:p>
          <a:p>
            <a:r>
              <a:rPr lang="en-GB" dirty="0"/>
              <a:t>Though HTTP/2 adds some complexity, by embedding HTTP messages in frames to improve performance, the basic structure of messages has stayed the same since HTTP/1.0. Session flow remains simple, allowing it to be investigated, and debugged with a simple </a:t>
            </a:r>
            <a:r>
              <a:rPr lang="en-GB" dirty="0">
                <a:hlinkClick r:id="rId2"/>
              </a:rPr>
              <a:t>HTTP message monitor</a:t>
            </a:r>
            <a:r>
              <a:rPr lang="en-GB" dirty="0"/>
              <a:t>.</a:t>
            </a:r>
          </a:p>
          <a:p>
            <a:endParaRPr lang="en-GB" dirty="0"/>
          </a:p>
        </p:txBody>
      </p:sp>
      <p:pic>
        <p:nvPicPr>
          <p:cNvPr id="5" name="Picture 4">
            <a:extLst>
              <a:ext uri="{FF2B5EF4-FFF2-40B4-BE49-F238E27FC236}">
                <a16:creationId xmlns:a16="http://schemas.microsoft.com/office/drawing/2014/main" id="{DC9CDC41-0884-44D9-A01B-F36135758BBA}"/>
              </a:ext>
            </a:extLst>
          </p:cNvPr>
          <p:cNvPicPr>
            <a:picLocks noChangeAspect="1"/>
          </p:cNvPicPr>
          <p:nvPr/>
        </p:nvPicPr>
        <p:blipFill>
          <a:blip r:embed="rId3"/>
          <a:stretch>
            <a:fillRect/>
          </a:stretch>
        </p:blipFill>
        <p:spPr>
          <a:xfrm>
            <a:off x="9286043" y="0"/>
            <a:ext cx="2905957" cy="2179467"/>
          </a:xfrm>
          <a:prstGeom prst="rect">
            <a:avLst/>
          </a:prstGeom>
        </p:spPr>
      </p:pic>
    </p:spTree>
    <p:extLst>
      <p:ext uri="{BB962C8B-B14F-4D97-AF65-F5344CB8AC3E}">
        <p14:creationId xmlns:p14="http://schemas.microsoft.com/office/powerpoint/2010/main" val="320996166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93E4-C9C8-4196-83B0-E5FBF3E9C96D}"/>
              </a:ext>
            </a:extLst>
          </p:cNvPr>
          <p:cNvSpPr>
            <a:spLocks noGrp="1"/>
          </p:cNvSpPr>
          <p:nvPr>
            <p:ph type="title"/>
          </p:nvPr>
        </p:nvSpPr>
        <p:spPr/>
        <p:txBody>
          <a:bodyPr/>
          <a:lstStyle/>
          <a:p>
            <a:r>
              <a:rPr lang="en-GB" dirty="0"/>
              <a:t>HTTP Security</a:t>
            </a:r>
          </a:p>
        </p:txBody>
      </p:sp>
      <p:sp>
        <p:nvSpPr>
          <p:cNvPr id="3" name="Content Placeholder 2">
            <a:extLst>
              <a:ext uri="{FF2B5EF4-FFF2-40B4-BE49-F238E27FC236}">
                <a16:creationId xmlns:a16="http://schemas.microsoft.com/office/drawing/2014/main" id="{EC52FF2E-692E-45BD-90D9-585B0D5DFEE9}"/>
              </a:ext>
            </a:extLst>
          </p:cNvPr>
          <p:cNvSpPr>
            <a:spLocks noGrp="1"/>
          </p:cNvSpPr>
          <p:nvPr>
            <p:ph idx="1"/>
          </p:nvPr>
        </p:nvSpPr>
        <p:spPr/>
        <p:txBody>
          <a:bodyPr/>
          <a:lstStyle/>
          <a:p>
            <a:r>
              <a:rPr lang="en-GB" dirty="0"/>
              <a:t>HTTP is used for communications over the internet, so application developers, information providers and users must be aware of the security limitations of it. Here, we can take a look at the possible scenarios what HTTP can reveal from a person’s identity:</a:t>
            </a:r>
          </a:p>
          <a:p>
            <a:r>
              <a:rPr lang="en-GB" dirty="0"/>
              <a:t>HTTP clients are often privy to large amount of personal information such as the user's name, location, mail address, passwords, encryption keys, etc. So you should be very careful to prevent unintentional leakage of this information via the HTTP protocol to other sources.</a:t>
            </a:r>
          </a:p>
        </p:txBody>
      </p:sp>
    </p:spTree>
    <p:extLst>
      <p:ext uri="{BB962C8B-B14F-4D97-AF65-F5344CB8AC3E}">
        <p14:creationId xmlns:p14="http://schemas.microsoft.com/office/powerpoint/2010/main" val="224874827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9AC4-4786-4AC9-A5EF-E752B8C28993}"/>
              </a:ext>
            </a:extLst>
          </p:cNvPr>
          <p:cNvSpPr>
            <a:spLocks noGrp="1"/>
          </p:cNvSpPr>
          <p:nvPr>
            <p:ph type="title"/>
          </p:nvPr>
        </p:nvSpPr>
        <p:spPr/>
        <p:txBody>
          <a:bodyPr/>
          <a:lstStyle/>
          <a:p>
            <a:r>
              <a:rPr lang="en-GB" dirty="0"/>
              <a:t>HTTP Security cont.</a:t>
            </a:r>
          </a:p>
        </p:txBody>
      </p:sp>
      <p:sp>
        <p:nvSpPr>
          <p:cNvPr id="3" name="Content Placeholder 2">
            <a:extLst>
              <a:ext uri="{FF2B5EF4-FFF2-40B4-BE49-F238E27FC236}">
                <a16:creationId xmlns:a16="http://schemas.microsoft.com/office/drawing/2014/main" id="{DA968780-9A31-4839-B1B3-8525CEB0D7D4}"/>
              </a:ext>
            </a:extLst>
          </p:cNvPr>
          <p:cNvSpPr>
            <a:spLocks noGrp="1"/>
          </p:cNvSpPr>
          <p:nvPr>
            <p:ph idx="1"/>
          </p:nvPr>
        </p:nvSpPr>
        <p:spPr/>
        <p:txBody>
          <a:bodyPr>
            <a:normAutofit fontScale="85000" lnSpcReduction="10000"/>
          </a:bodyPr>
          <a:lstStyle/>
          <a:p>
            <a:r>
              <a:rPr lang="en-GB" dirty="0"/>
              <a:t>All the confidential information should be stored at the server in encrypted form.</a:t>
            </a:r>
          </a:p>
          <a:p>
            <a:r>
              <a:rPr lang="en-GB" dirty="0"/>
              <a:t>Revealing the specific software version of the server might allow the server machine to become more vulnerable to attacks against software that is known to contain security holes.</a:t>
            </a:r>
          </a:p>
          <a:p>
            <a:r>
              <a:rPr lang="en-GB" dirty="0"/>
              <a:t>Proxies that serve as a portal through a network firewall should take special precautions regarding the transfer of header information that identifies the hosts behind the firewall.</a:t>
            </a:r>
          </a:p>
          <a:p>
            <a:r>
              <a:rPr lang="en-GB" dirty="0"/>
              <a:t>The information sent in the 'From' field might conflict with the user's privacy interests or their site's security policy, and hence, it should not be transmitted without the user being able to disable, enable, and modify the contents of the field.</a:t>
            </a:r>
          </a:p>
          <a:p>
            <a:r>
              <a:rPr lang="en-GB" dirty="0"/>
              <a:t>Clients should not include a </a:t>
            </a:r>
            <a:r>
              <a:rPr lang="en-GB" dirty="0" err="1"/>
              <a:t>Referer</a:t>
            </a:r>
            <a:r>
              <a:rPr lang="en-GB" dirty="0"/>
              <a:t> header field in a (non-secure) HTTP request, if the referring page was transferred with a secure protocol.</a:t>
            </a:r>
          </a:p>
          <a:p>
            <a:r>
              <a:rPr lang="en-GB" dirty="0"/>
              <a:t>Authors of services that use the HTTP protocol should not use GET based forms for the submission of sensitive data, because it will cause the data to be encoded in the Request-URI.</a:t>
            </a:r>
          </a:p>
        </p:txBody>
      </p:sp>
    </p:spTree>
    <p:extLst>
      <p:ext uri="{BB962C8B-B14F-4D97-AF65-F5344CB8AC3E}">
        <p14:creationId xmlns:p14="http://schemas.microsoft.com/office/powerpoint/2010/main" val="161648244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ACE53-D98C-4C86-A493-11853C31B0B9}"/>
              </a:ext>
            </a:extLst>
          </p:cNvPr>
          <p:cNvSpPr>
            <a:spLocks noGrp="1"/>
          </p:cNvSpPr>
          <p:nvPr>
            <p:ph type="title"/>
          </p:nvPr>
        </p:nvSpPr>
        <p:spPr/>
        <p:txBody>
          <a:bodyPr/>
          <a:lstStyle/>
          <a:p>
            <a:r>
              <a:rPr lang="en-GB" dirty="0"/>
              <a:t>Part II – OWASP Top 10 </a:t>
            </a:r>
          </a:p>
        </p:txBody>
      </p:sp>
      <p:pic>
        <p:nvPicPr>
          <p:cNvPr id="5" name="Content Placeholder 4">
            <a:extLst>
              <a:ext uri="{FF2B5EF4-FFF2-40B4-BE49-F238E27FC236}">
                <a16:creationId xmlns:a16="http://schemas.microsoft.com/office/drawing/2014/main" id="{42D52FB8-3C60-4DE0-B618-6C6DB8AB92E8}"/>
              </a:ext>
            </a:extLst>
          </p:cNvPr>
          <p:cNvPicPr>
            <a:picLocks noGrp="1" noChangeAspect="1"/>
          </p:cNvPicPr>
          <p:nvPr>
            <p:ph idx="1"/>
          </p:nvPr>
        </p:nvPicPr>
        <p:blipFill>
          <a:blip r:embed="rId2"/>
          <a:stretch>
            <a:fillRect/>
          </a:stretch>
        </p:blipFill>
        <p:spPr>
          <a:xfrm>
            <a:off x="3126479" y="2295681"/>
            <a:ext cx="5599740" cy="3149854"/>
          </a:xfrm>
        </p:spPr>
      </p:pic>
    </p:spTree>
    <p:extLst>
      <p:ext uri="{BB962C8B-B14F-4D97-AF65-F5344CB8AC3E}">
        <p14:creationId xmlns:p14="http://schemas.microsoft.com/office/powerpoint/2010/main" val="126650788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A3F84-833D-4EEC-B1DA-9A9B768E06D4}"/>
              </a:ext>
            </a:extLst>
          </p:cNvPr>
          <p:cNvSpPr>
            <a:spLocks noGrp="1"/>
          </p:cNvSpPr>
          <p:nvPr>
            <p:ph type="title"/>
          </p:nvPr>
        </p:nvSpPr>
        <p:spPr/>
        <p:txBody>
          <a:bodyPr/>
          <a:lstStyle/>
          <a:p>
            <a:r>
              <a:rPr lang="en-GB" dirty="0"/>
              <a:t>Shifting mindset to a hacker</a:t>
            </a:r>
          </a:p>
        </p:txBody>
      </p:sp>
      <p:sp>
        <p:nvSpPr>
          <p:cNvPr id="3" name="Content Placeholder 2">
            <a:extLst>
              <a:ext uri="{FF2B5EF4-FFF2-40B4-BE49-F238E27FC236}">
                <a16:creationId xmlns:a16="http://schemas.microsoft.com/office/drawing/2014/main" id="{506F8FF5-4BE7-4545-8A54-004AFAF91063}"/>
              </a:ext>
            </a:extLst>
          </p:cNvPr>
          <p:cNvSpPr>
            <a:spLocks noGrp="1"/>
          </p:cNvSpPr>
          <p:nvPr>
            <p:ph idx="1"/>
          </p:nvPr>
        </p:nvSpPr>
        <p:spPr/>
        <p:txBody>
          <a:bodyPr>
            <a:normAutofit lnSpcReduction="10000"/>
          </a:bodyPr>
          <a:lstStyle/>
          <a:p>
            <a:pPr marL="0" indent="0">
              <a:buNone/>
            </a:pPr>
            <a:r>
              <a:rPr lang="en-GB" dirty="0">
                <a:latin typeface="Courier New" panose="02070309020205020404" pitchFamily="49" charset="0"/>
                <a:cs typeface="Courier New" panose="02070309020205020404" pitchFamily="49" charset="0"/>
              </a:rPr>
              <a:t>In order to get into the mindset of a hacker, you first need to know how you are to think like a hacker. However, as a careful human, </a:t>
            </a:r>
            <a:r>
              <a:rPr lang="en-GB" b="1" dirty="0">
                <a:latin typeface="Courier New" panose="02070309020205020404" pitchFamily="49" charset="0"/>
                <a:cs typeface="Courier New" panose="02070309020205020404" pitchFamily="49" charset="0"/>
              </a:rPr>
              <a:t>always be mindful of your actions and show respect to the boundaries of the exercises.</a:t>
            </a:r>
          </a:p>
          <a:p>
            <a:r>
              <a:rPr lang="en-GB" dirty="0">
                <a:hlinkClick r:id="rId2" tooltip="Pre-engagement"/>
              </a:rPr>
              <a:t>Pre-engagement Interactions</a:t>
            </a:r>
            <a:endParaRPr lang="en-GB" dirty="0"/>
          </a:p>
          <a:p>
            <a:r>
              <a:rPr lang="en-GB" dirty="0">
                <a:hlinkClick r:id="rId3" tooltip="Intelligence Gathering"/>
              </a:rPr>
              <a:t>Intelligence Gathering</a:t>
            </a:r>
            <a:endParaRPr lang="en-GB" dirty="0"/>
          </a:p>
          <a:p>
            <a:r>
              <a:rPr lang="en-GB" dirty="0">
                <a:hlinkClick r:id="rId4" tooltip="Threat Modeling"/>
              </a:rPr>
              <a:t>Threat </a:t>
            </a:r>
            <a:r>
              <a:rPr lang="en-GB" dirty="0" err="1">
                <a:hlinkClick r:id="rId4" tooltip="Threat Modeling"/>
              </a:rPr>
              <a:t>Modeling</a:t>
            </a:r>
            <a:endParaRPr lang="en-GB" dirty="0"/>
          </a:p>
          <a:p>
            <a:r>
              <a:rPr lang="en-GB" dirty="0">
                <a:hlinkClick r:id="rId5" tooltip="Vulnerability Analysis"/>
              </a:rPr>
              <a:t>Vulnerability Analysis</a:t>
            </a:r>
            <a:endParaRPr lang="en-GB" dirty="0"/>
          </a:p>
          <a:p>
            <a:r>
              <a:rPr lang="en-GB" dirty="0">
                <a:hlinkClick r:id="rId6" tooltip="Exploitation"/>
              </a:rPr>
              <a:t>Exploitation</a:t>
            </a:r>
            <a:endParaRPr lang="en-GB" dirty="0"/>
          </a:p>
          <a:p>
            <a:r>
              <a:rPr lang="en-GB" dirty="0">
                <a:hlinkClick r:id="rId7" tooltip="Post Exploitation"/>
              </a:rPr>
              <a:t>Post Exploitation</a:t>
            </a:r>
            <a:endParaRPr lang="en-GB" dirty="0"/>
          </a:p>
          <a:p>
            <a:r>
              <a:rPr lang="en-GB" dirty="0">
                <a:hlinkClick r:id="rId8" tooltip="Reporting"/>
              </a:rPr>
              <a:t>Reporting</a:t>
            </a:r>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22050286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85A58-84E1-4D90-8469-55F9A89A267A}"/>
              </a:ext>
            </a:extLst>
          </p:cNvPr>
          <p:cNvSpPr>
            <a:spLocks noGrp="1"/>
          </p:cNvSpPr>
          <p:nvPr>
            <p:ph type="title"/>
          </p:nvPr>
        </p:nvSpPr>
        <p:spPr/>
        <p:txBody>
          <a:bodyPr/>
          <a:lstStyle/>
          <a:p>
            <a:r>
              <a:rPr lang="en-GB" dirty="0"/>
              <a:t>OWASP Foundation</a:t>
            </a:r>
          </a:p>
        </p:txBody>
      </p:sp>
      <p:sp>
        <p:nvSpPr>
          <p:cNvPr id="3" name="Content Placeholder 2">
            <a:extLst>
              <a:ext uri="{FF2B5EF4-FFF2-40B4-BE49-F238E27FC236}">
                <a16:creationId xmlns:a16="http://schemas.microsoft.com/office/drawing/2014/main" id="{31D0467B-C0C1-41D4-8235-78F7A944E505}"/>
              </a:ext>
            </a:extLst>
          </p:cNvPr>
          <p:cNvSpPr>
            <a:spLocks noGrp="1"/>
          </p:cNvSpPr>
          <p:nvPr>
            <p:ph idx="1"/>
          </p:nvPr>
        </p:nvSpPr>
        <p:spPr/>
        <p:txBody>
          <a:bodyPr>
            <a:normAutofit fontScale="92500" lnSpcReduction="20000"/>
          </a:bodyPr>
          <a:lstStyle/>
          <a:p>
            <a:r>
              <a:rPr lang="en-GB" dirty="0">
                <a:solidFill>
                  <a:srgbClr val="7030A0"/>
                </a:solidFill>
              </a:rPr>
              <a:t>The Open Web Application Security Project</a:t>
            </a:r>
            <a:r>
              <a:rPr lang="en-GB" baseline="30000" dirty="0">
                <a:solidFill>
                  <a:srgbClr val="7030A0"/>
                </a:solidFill>
              </a:rPr>
              <a:t>®</a:t>
            </a:r>
            <a:r>
              <a:rPr lang="en-GB" dirty="0">
                <a:solidFill>
                  <a:srgbClr val="7030A0"/>
                </a:solidFill>
              </a:rPr>
              <a:t> </a:t>
            </a:r>
            <a:r>
              <a:rPr lang="en-GB" dirty="0"/>
              <a:t>(shortly as OWASP) is a </a:t>
            </a:r>
            <a:r>
              <a:rPr lang="en-GB" dirty="0" err="1"/>
              <a:t>nonprofit</a:t>
            </a:r>
            <a:r>
              <a:rPr lang="en-GB" dirty="0"/>
              <a:t> foundation that works to improve the security of software. </a:t>
            </a:r>
          </a:p>
          <a:p>
            <a:r>
              <a:rPr lang="en-GB" b="1" dirty="0"/>
              <a:t>The OWASP</a:t>
            </a:r>
            <a:r>
              <a:rPr lang="en-GB" b="1" baseline="30000" dirty="0"/>
              <a:t>®</a:t>
            </a:r>
            <a:r>
              <a:rPr lang="en-GB" b="1" dirty="0"/>
              <a:t> Foundation</a:t>
            </a:r>
            <a:r>
              <a:rPr lang="en-GB" dirty="0"/>
              <a:t> works to improve the security of software through its community-led open source software projects, hundreds of chapters worldwide, tens of thousands of members, and by hosting local and global conferences.</a:t>
            </a:r>
          </a:p>
          <a:p>
            <a:r>
              <a:rPr lang="en-GB" dirty="0"/>
              <a:t>Through community-led open source software projects, hundreds of local chapters worldwide, tens of thousands of members, and leading educational and training conferences, the OWASP Foundation is the source for developers and technologists to secure the web.</a:t>
            </a:r>
          </a:p>
          <a:p>
            <a:r>
              <a:rPr lang="en-GB" dirty="0"/>
              <a:t>Projects</a:t>
            </a:r>
          </a:p>
          <a:p>
            <a:r>
              <a:rPr lang="en-GB" dirty="0"/>
              <a:t>Chapters</a:t>
            </a:r>
          </a:p>
          <a:p>
            <a:r>
              <a:rPr lang="en-GB" dirty="0"/>
              <a:t>Events</a:t>
            </a:r>
          </a:p>
          <a:p>
            <a:r>
              <a:rPr lang="en-GB" dirty="0"/>
              <a:t>Trainings</a:t>
            </a:r>
          </a:p>
          <a:p>
            <a:r>
              <a:rPr lang="en-GB" dirty="0"/>
              <a:t>You can visit for more info: </a:t>
            </a:r>
            <a:r>
              <a:rPr lang="en-GB" dirty="0">
                <a:hlinkClick r:id="rId2"/>
              </a:rPr>
              <a:t>https://owasp.org/</a:t>
            </a:r>
            <a:endParaRPr lang="en-GB" dirty="0"/>
          </a:p>
          <a:p>
            <a:endParaRPr lang="en-GB" dirty="0"/>
          </a:p>
        </p:txBody>
      </p:sp>
      <p:pic>
        <p:nvPicPr>
          <p:cNvPr id="5" name="Picture 4">
            <a:extLst>
              <a:ext uri="{FF2B5EF4-FFF2-40B4-BE49-F238E27FC236}">
                <a16:creationId xmlns:a16="http://schemas.microsoft.com/office/drawing/2014/main" id="{19FA0E9C-D293-4D5D-8A5B-8D6E060FCC1B}"/>
              </a:ext>
            </a:extLst>
          </p:cNvPr>
          <p:cNvPicPr>
            <a:picLocks noChangeAspect="1"/>
          </p:cNvPicPr>
          <p:nvPr/>
        </p:nvPicPr>
        <p:blipFill>
          <a:blip r:embed="rId3"/>
          <a:stretch>
            <a:fillRect/>
          </a:stretch>
        </p:blipFill>
        <p:spPr>
          <a:xfrm>
            <a:off x="7011394" y="4146804"/>
            <a:ext cx="4359333" cy="1542217"/>
          </a:xfrm>
          <a:prstGeom prst="rect">
            <a:avLst/>
          </a:prstGeom>
        </p:spPr>
      </p:pic>
    </p:spTree>
    <p:extLst>
      <p:ext uri="{BB962C8B-B14F-4D97-AF65-F5344CB8AC3E}">
        <p14:creationId xmlns:p14="http://schemas.microsoft.com/office/powerpoint/2010/main" val="256171352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CA83-A143-4017-930E-1F745C33ADE0}"/>
              </a:ext>
            </a:extLst>
          </p:cNvPr>
          <p:cNvSpPr>
            <a:spLocks noGrp="1"/>
          </p:cNvSpPr>
          <p:nvPr>
            <p:ph type="title"/>
          </p:nvPr>
        </p:nvSpPr>
        <p:spPr/>
        <p:txBody>
          <a:bodyPr>
            <a:normAutofit/>
          </a:bodyPr>
          <a:lstStyle/>
          <a:p>
            <a:r>
              <a:rPr lang="en-GB" dirty="0"/>
              <a:t>OWASP Projects*</a:t>
            </a:r>
            <a:br>
              <a:rPr lang="en-GB" sz="4400" dirty="0"/>
            </a:br>
            <a:r>
              <a:rPr lang="en-GB" sz="1200" dirty="0">
                <a:hlinkClick r:id="rId2"/>
              </a:rPr>
              <a:t>https://owasp.org/projects/</a:t>
            </a:r>
            <a:endParaRPr lang="en-GB" sz="4400" dirty="0"/>
          </a:p>
        </p:txBody>
      </p:sp>
      <p:sp>
        <p:nvSpPr>
          <p:cNvPr id="3" name="Content Placeholder 2">
            <a:extLst>
              <a:ext uri="{FF2B5EF4-FFF2-40B4-BE49-F238E27FC236}">
                <a16:creationId xmlns:a16="http://schemas.microsoft.com/office/drawing/2014/main" id="{BCE8179A-6EC5-4E41-AC70-51ABD6AE1933}"/>
              </a:ext>
            </a:extLst>
          </p:cNvPr>
          <p:cNvSpPr>
            <a:spLocks noGrp="1"/>
          </p:cNvSpPr>
          <p:nvPr>
            <p:ph idx="1"/>
          </p:nvPr>
        </p:nvSpPr>
        <p:spPr/>
        <p:txBody>
          <a:bodyPr/>
          <a:lstStyle/>
          <a:p>
            <a:r>
              <a:rPr lang="en-GB" dirty="0"/>
              <a:t>All OWASP tools, document, and code library projects are organized into the following categories:</a:t>
            </a:r>
          </a:p>
          <a:p>
            <a:r>
              <a:rPr lang="en-GB" b="1" dirty="0"/>
              <a:t>Flagship Projects:</a:t>
            </a:r>
            <a:r>
              <a:rPr lang="en-GB" dirty="0"/>
              <a:t> The OWASP Flagship designation is given to projects that have demonstrated strategic value to OWASP and application security as a whole.</a:t>
            </a:r>
            <a:br>
              <a:rPr lang="en-GB" dirty="0"/>
            </a:br>
            <a:r>
              <a:rPr lang="en-GB" b="1" dirty="0"/>
              <a:t>Lab Projects:</a:t>
            </a:r>
            <a:r>
              <a:rPr lang="en-GB" dirty="0"/>
              <a:t> OWASP Labs projects represent projects that have produced an OWASP reviewed deliverable of value.</a:t>
            </a:r>
            <a:br>
              <a:rPr lang="en-GB" dirty="0"/>
            </a:br>
            <a:r>
              <a:rPr lang="en-GB" b="1" dirty="0"/>
              <a:t>Incubator Projects:</a:t>
            </a:r>
            <a:r>
              <a:rPr lang="en-GB" dirty="0"/>
              <a:t> OWASP Incubator projects represent the experimental playground where projects are still being fleshed out, ideas are still being proven, and development is still underway.</a:t>
            </a:r>
          </a:p>
          <a:p>
            <a:endParaRPr lang="en-GB" dirty="0"/>
          </a:p>
        </p:txBody>
      </p:sp>
    </p:spTree>
    <p:extLst>
      <p:ext uri="{BB962C8B-B14F-4D97-AF65-F5344CB8AC3E}">
        <p14:creationId xmlns:p14="http://schemas.microsoft.com/office/powerpoint/2010/main" val="138699712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A3A30B2-B010-4D2F-8B71-9133940149B6}"/>
              </a:ext>
            </a:extLst>
          </p:cNvPr>
          <p:cNvPicPr>
            <a:picLocks noGrp="1" noChangeAspect="1"/>
          </p:cNvPicPr>
          <p:nvPr>
            <p:ph idx="1"/>
          </p:nvPr>
        </p:nvPicPr>
        <p:blipFill>
          <a:blip r:embed="rId2"/>
          <a:stretch>
            <a:fillRect/>
          </a:stretch>
        </p:blipFill>
        <p:spPr>
          <a:xfrm>
            <a:off x="1435549" y="342195"/>
            <a:ext cx="9137756" cy="49600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7591606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EB488-DE58-4D07-A8AD-EEE2DBDCBCA1}"/>
              </a:ext>
            </a:extLst>
          </p:cNvPr>
          <p:cNvSpPr>
            <a:spLocks noGrp="1"/>
          </p:cNvSpPr>
          <p:nvPr>
            <p:ph type="title"/>
          </p:nvPr>
        </p:nvSpPr>
        <p:spPr/>
        <p:txBody>
          <a:bodyPr/>
          <a:lstStyle/>
          <a:p>
            <a:r>
              <a:rPr lang="en-GB" dirty="0"/>
              <a:t>OWASP Top 10</a:t>
            </a:r>
          </a:p>
        </p:txBody>
      </p:sp>
      <p:pic>
        <p:nvPicPr>
          <p:cNvPr id="5" name="Content Placeholder 4">
            <a:extLst>
              <a:ext uri="{FF2B5EF4-FFF2-40B4-BE49-F238E27FC236}">
                <a16:creationId xmlns:a16="http://schemas.microsoft.com/office/drawing/2014/main" id="{83448B4B-27CA-4744-9E37-F8C3EBF993E4}"/>
              </a:ext>
            </a:extLst>
          </p:cNvPr>
          <p:cNvPicPr>
            <a:picLocks noGrp="1" noChangeAspect="1"/>
          </p:cNvPicPr>
          <p:nvPr>
            <p:ph idx="1"/>
          </p:nvPr>
        </p:nvPicPr>
        <p:blipFill>
          <a:blip r:embed="rId2"/>
          <a:stretch>
            <a:fillRect/>
          </a:stretch>
        </p:blipFill>
        <p:spPr>
          <a:xfrm>
            <a:off x="3129675" y="1718284"/>
            <a:ext cx="8771380" cy="118120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Content Placeholder 2">
            <a:extLst>
              <a:ext uri="{FF2B5EF4-FFF2-40B4-BE49-F238E27FC236}">
                <a16:creationId xmlns:a16="http://schemas.microsoft.com/office/drawing/2014/main" id="{C73308F3-436D-429C-BE19-53EAF29E01CF}"/>
              </a:ext>
            </a:extLst>
          </p:cNvPr>
          <p:cNvSpPr txBox="1">
            <a:spLocks/>
          </p:cNvSpPr>
          <p:nvPr/>
        </p:nvSpPr>
        <p:spPr>
          <a:xfrm>
            <a:off x="1066800" y="3532909"/>
            <a:ext cx="10058400" cy="325651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r>
              <a:rPr lang="en-GB" dirty="0"/>
              <a:t>The OWASP Top 10 is a standard awareness document for developers and web application security. It represents a broad consensus about the most critical security risks to web applications.</a:t>
            </a:r>
          </a:p>
          <a:p>
            <a:endParaRPr lang="en-GB" dirty="0"/>
          </a:p>
          <a:p>
            <a:r>
              <a:rPr lang="en-GB" dirty="0"/>
              <a:t>Companies should adopt this document and start the process of ensuring that their web applications minimize these risks. Using the OWASP Top 10 is perhaps the most effective first step towards changing the software development culture within your organization into one that produces more secure code.</a:t>
            </a:r>
          </a:p>
        </p:txBody>
      </p:sp>
      <p:pic>
        <p:nvPicPr>
          <p:cNvPr id="8" name="Picture 7">
            <a:extLst>
              <a:ext uri="{FF2B5EF4-FFF2-40B4-BE49-F238E27FC236}">
                <a16:creationId xmlns:a16="http://schemas.microsoft.com/office/drawing/2014/main" id="{71656D8D-EB9F-4A61-889F-59608315E052}"/>
              </a:ext>
            </a:extLst>
          </p:cNvPr>
          <p:cNvPicPr>
            <a:picLocks noChangeAspect="1"/>
          </p:cNvPicPr>
          <p:nvPr/>
        </p:nvPicPr>
        <p:blipFill>
          <a:blip r:embed="rId3"/>
          <a:stretch>
            <a:fillRect/>
          </a:stretch>
        </p:blipFill>
        <p:spPr>
          <a:xfrm>
            <a:off x="9143994" y="2219"/>
            <a:ext cx="3048006" cy="1060706"/>
          </a:xfrm>
          <a:prstGeom prst="rect">
            <a:avLst/>
          </a:prstGeom>
        </p:spPr>
      </p:pic>
    </p:spTree>
    <p:extLst>
      <p:ext uri="{BB962C8B-B14F-4D97-AF65-F5344CB8AC3E}">
        <p14:creationId xmlns:p14="http://schemas.microsoft.com/office/powerpoint/2010/main" val="65534726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C58C2-89FF-4E31-B107-A2989D06E715}"/>
              </a:ext>
            </a:extLst>
          </p:cNvPr>
          <p:cNvSpPr>
            <a:spLocks noGrp="1"/>
          </p:cNvSpPr>
          <p:nvPr>
            <p:ph type="title"/>
          </p:nvPr>
        </p:nvSpPr>
        <p:spPr/>
        <p:txBody>
          <a:bodyPr/>
          <a:lstStyle/>
          <a:p>
            <a:r>
              <a:rPr lang="en-GB"/>
              <a:t>Disclaimer</a:t>
            </a:r>
            <a:endParaRPr lang="en-GB" dirty="0"/>
          </a:p>
        </p:txBody>
      </p:sp>
      <p:sp>
        <p:nvSpPr>
          <p:cNvPr id="3" name="Content Placeholder 2">
            <a:extLst>
              <a:ext uri="{FF2B5EF4-FFF2-40B4-BE49-F238E27FC236}">
                <a16:creationId xmlns:a16="http://schemas.microsoft.com/office/drawing/2014/main" id="{9296762E-1E79-4957-8B7C-0A64F6FDA5B2}"/>
              </a:ext>
            </a:extLst>
          </p:cNvPr>
          <p:cNvSpPr>
            <a:spLocks noGrp="1"/>
          </p:cNvSpPr>
          <p:nvPr>
            <p:ph idx="1"/>
          </p:nvPr>
        </p:nvSpPr>
        <p:spPr/>
        <p:txBody>
          <a:bodyPr>
            <a:normAutofit fontScale="92500" lnSpcReduction="10000"/>
          </a:bodyPr>
          <a:lstStyle/>
          <a:p>
            <a:r>
              <a:rPr lang="en-GB" dirty="0"/>
              <a:t>Hacking is an </a:t>
            </a:r>
            <a:r>
              <a:rPr lang="en-GB" b="1" dirty="0"/>
              <a:t>unauthorized intrusion </a:t>
            </a:r>
            <a:r>
              <a:rPr lang="en-GB" dirty="0"/>
              <a:t>which is a negative connotation and is never considered an ethical thing to do therefore the term is always questioned. Ethical hacking is also known as penetration testing, intrusion testing, or red teaming but it is not only limited to penetration testing. If hacking is offensive, ethical hacking is defensive.</a:t>
            </a:r>
          </a:p>
          <a:p>
            <a:r>
              <a:rPr lang="en-GB" dirty="0"/>
              <a:t>You are </a:t>
            </a:r>
            <a:r>
              <a:rPr lang="en-GB" b="1" dirty="0"/>
              <a:t>not</a:t>
            </a:r>
            <a:r>
              <a:rPr lang="en-GB" dirty="0"/>
              <a:t> encouraged to illegally break into the systems with the knowledge that you have gained throughout this course.</a:t>
            </a:r>
          </a:p>
          <a:p>
            <a:endParaRPr lang="en-GB" dirty="0"/>
          </a:p>
          <a:p>
            <a:pPr marL="0" indent="0">
              <a:buNone/>
            </a:pPr>
            <a:r>
              <a:rPr lang="en-GB" b="1" i="1" dirty="0"/>
              <a:t>ANY ACTIONS AND OR ACTIVITIES RELATED TO THE MATERIAL CONTAINED WITHIN THIS COURSE IS SOLELY YOUR RESPONSIBILITY. THE MISUSE OF THE INFORMATION IN THIS CAN RESULT IN CRIMINAL CHARGES BROUGHT AGAINST THE PERSONS IN QUESTION. THE INSTRUCTOR OR THE PLATFORM WILL NOT BE HELD RESPONSIBLE IN THE EVENT ANY CRIMINAL CHARGES BE BROUGHT AGAINST ANY INDIVIDUALS MISUSING THE INFORMATION IN THIS COURSE TO BREAK THE LAW.</a:t>
            </a:r>
            <a:endParaRPr lang="en-GB" dirty="0"/>
          </a:p>
        </p:txBody>
      </p:sp>
    </p:spTree>
    <p:extLst>
      <p:ext uri="{BB962C8B-B14F-4D97-AF65-F5344CB8AC3E}">
        <p14:creationId xmlns:p14="http://schemas.microsoft.com/office/powerpoint/2010/main" val="74648875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892B2-2059-4574-B8A8-822A4342C33E}"/>
              </a:ext>
            </a:extLst>
          </p:cNvPr>
          <p:cNvSpPr>
            <a:spLocks noGrp="1"/>
          </p:cNvSpPr>
          <p:nvPr>
            <p:ph type="title"/>
          </p:nvPr>
        </p:nvSpPr>
        <p:spPr/>
        <p:txBody>
          <a:bodyPr/>
          <a:lstStyle/>
          <a:p>
            <a:r>
              <a:rPr lang="en-GB" dirty="0"/>
              <a:t>OWASP Top 10 vulnerabilities</a:t>
            </a:r>
          </a:p>
        </p:txBody>
      </p:sp>
      <p:sp>
        <p:nvSpPr>
          <p:cNvPr id="3" name="Content Placeholder 2">
            <a:extLst>
              <a:ext uri="{FF2B5EF4-FFF2-40B4-BE49-F238E27FC236}">
                <a16:creationId xmlns:a16="http://schemas.microsoft.com/office/drawing/2014/main" id="{10E941E9-C5B8-49D3-9D31-C0FA91BE9EB4}"/>
              </a:ext>
            </a:extLst>
          </p:cNvPr>
          <p:cNvSpPr>
            <a:spLocks noGrp="1"/>
          </p:cNvSpPr>
          <p:nvPr>
            <p:ph idx="1"/>
          </p:nvPr>
        </p:nvSpPr>
        <p:spPr/>
        <p:txBody>
          <a:bodyPr>
            <a:normAutofit lnSpcReduction="10000"/>
          </a:bodyPr>
          <a:lstStyle/>
          <a:p>
            <a:pPr marL="457200" indent="-457200">
              <a:buFont typeface="+mj-lt"/>
              <a:buAutoNum type="arabicPeriod"/>
            </a:pPr>
            <a:r>
              <a:rPr lang="en-GB" dirty="0"/>
              <a:t>Injection</a:t>
            </a:r>
          </a:p>
          <a:p>
            <a:pPr marL="457200" indent="-457200">
              <a:buFont typeface="+mj-lt"/>
              <a:buAutoNum type="arabicPeriod"/>
            </a:pPr>
            <a:r>
              <a:rPr lang="en-GB" dirty="0"/>
              <a:t>Broken Authentication</a:t>
            </a:r>
          </a:p>
          <a:p>
            <a:pPr marL="457200" indent="-457200">
              <a:buFont typeface="+mj-lt"/>
              <a:buAutoNum type="arabicPeriod"/>
            </a:pPr>
            <a:r>
              <a:rPr lang="en-GB" dirty="0"/>
              <a:t>Sensitive Data Exposure</a:t>
            </a:r>
          </a:p>
          <a:p>
            <a:pPr marL="457200" indent="-457200">
              <a:buFont typeface="+mj-lt"/>
              <a:buAutoNum type="arabicPeriod"/>
            </a:pPr>
            <a:r>
              <a:rPr lang="en-GB" dirty="0"/>
              <a:t>XML External Entities (XXE)</a:t>
            </a:r>
          </a:p>
          <a:p>
            <a:pPr marL="457200" indent="-457200">
              <a:buFont typeface="+mj-lt"/>
              <a:buAutoNum type="arabicPeriod"/>
            </a:pPr>
            <a:r>
              <a:rPr lang="en-GB" dirty="0"/>
              <a:t>Broken Access control</a:t>
            </a:r>
          </a:p>
          <a:p>
            <a:pPr marL="457200" indent="-457200">
              <a:buFont typeface="+mj-lt"/>
              <a:buAutoNum type="arabicPeriod"/>
            </a:pPr>
            <a:r>
              <a:rPr lang="en-GB" dirty="0"/>
              <a:t>Security misconfigurations</a:t>
            </a:r>
          </a:p>
          <a:p>
            <a:pPr marL="457200" indent="-457200">
              <a:buFont typeface="+mj-lt"/>
              <a:buAutoNum type="arabicPeriod"/>
            </a:pPr>
            <a:r>
              <a:rPr lang="en-GB" dirty="0"/>
              <a:t>Cross Site Scripting (XSS)</a:t>
            </a:r>
          </a:p>
          <a:p>
            <a:pPr marL="457200" indent="-457200">
              <a:buFont typeface="+mj-lt"/>
              <a:buAutoNum type="arabicPeriod"/>
            </a:pPr>
            <a:r>
              <a:rPr lang="en-GB" dirty="0"/>
              <a:t>Insecure Deserialization</a:t>
            </a:r>
          </a:p>
          <a:p>
            <a:pPr marL="457200" indent="-457200">
              <a:buFont typeface="+mj-lt"/>
              <a:buAutoNum type="arabicPeriod"/>
            </a:pPr>
            <a:r>
              <a:rPr lang="en-GB" dirty="0"/>
              <a:t>Using Components with known vulnerabilities</a:t>
            </a:r>
          </a:p>
          <a:p>
            <a:pPr marL="457200" indent="-457200">
              <a:buFont typeface="+mj-lt"/>
              <a:buAutoNum type="arabicPeriod"/>
            </a:pPr>
            <a:r>
              <a:rPr lang="en-GB" dirty="0"/>
              <a:t>Insufficient logging and monitoring</a:t>
            </a:r>
          </a:p>
          <a:p>
            <a:endParaRPr lang="en-GB" dirty="0"/>
          </a:p>
        </p:txBody>
      </p:sp>
    </p:spTree>
    <p:extLst>
      <p:ext uri="{BB962C8B-B14F-4D97-AF65-F5344CB8AC3E}">
        <p14:creationId xmlns:p14="http://schemas.microsoft.com/office/powerpoint/2010/main" val="257931131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F34EE-A27E-4060-8499-16D7C2087550}"/>
              </a:ext>
            </a:extLst>
          </p:cNvPr>
          <p:cNvSpPr>
            <a:spLocks noGrp="1"/>
          </p:cNvSpPr>
          <p:nvPr>
            <p:ph type="title"/>
          </p:nvPr>
        </p:nvSpPr>
        <p:spPr/>
        <p:txBody>
          <a:bodyPr>
            <a:normAutofit fontScale="90000"/>
          </a:bodyPr>
          <a:lstStyle/>
          <a:p>
            <a:br>
              <a:rPr lang="en-GB" dirty="0"/>
            </a:br>
            <a:r>
              <a:rPr lang="en-GB" dirty="0"/>
              <a:t>Practical web application hacking</a:t>
            </a:r>
            <a:br>
              <a:rPr lang="en-GB" dirty="0"/>
            </a:br>
            <a:endParaRPr lang="en-GB" dirty="0"/>
          </a:p>
        </p:txBody>
      </p:sp>
      <p:sp>
        <p:nvSpPr>
          <p:cNvPr id="3" name="Content Placeholder 2">
            <a:extLst>
              <a:ext uri="{FF2B5EF4-FFF2-40B4-BE49-F238E27FC236}">
                <a16:creationId xmlns:a16="http://schemas.microsoft.com/office/drawing/2014/main" id="{B7825BD3-A145-4C97-B554-F912144DA5D3}"/>
              </a:ext>
            </a:extLst>
          </p:cNvPr>
          <p:cNvSpPr>
            <a:spLocks noGrp="1"/>
          </p:cNvSpPr>
          <p:nvPr>
            <p:ph idx="1"/>
          </p:nvPr>
        </p:nvSpPr>
        <p:spPr/>
        <p:txBody>
          <a:bodyPr>
            <a:normAutofit fontScale="92500" lnSpcReduction="20000"/>
          </a:bodyPr>
          <a:lstStyle/>
          <a:p>
            <a:r>
              <a:rPr lang="en-GB" dirty="0"/>
              <a:t>An ethical hacker (“white hat hacker”) is an information security professional who has the same skills and uses the same technologies as a malicious hacker (“black hat hacker”) to discover vulnerabilities and weaknesses in an organization’s systems.</a:t>
            </a:r>
          </a:p>
          <a:p>
            <a:r>
              <a:rPr lang="en-GB" dirty="0"/>
              <a:t>A black hat hacker operates without the consent of victims, with the goal of financial gain, causing damage, or gaining fame. A white hat hacker or ethical hacker is invited by organizations to help them hack themselves, so to speak, identify security gaps before black hat hackers do, and remediate them.</a:t>
            </a:r>
          </a:p>
          <a:p>
            <a:r>
              <a:rPr lang="en-GB" dirty="0"/>
              <a:t>The first attempts to hack into computer systems were made in the 1960s. In the 1970s, governments and companies set up “tiger teams” whose task was to discover vulnerabilities in telecom and computing systems – the first ethical hackers.</a:t>
            </a:r>
          </a:p>
          <a:p>
            <a:r>
              <a:rPr lang="en-GB" dirty="0"/>
              <a:t>In the 1980s and 1990s, as personal computers became widespread, hacking became a global phenomenon. Gradually the distinction emerged between “black hat” and “white hat” hackers. In 1995 IBM’s John Patrick coined the term “ethical hacking”, and in the years that followed, ethical hacking emerged as a legitimate profession.</a:t>
            </a:r>
          </a:p>
          <a:p>
            <a:endParaRPr lang="en-GB" dirty="0"/>
          </a:p>
        </p:txBody>
      </p:sp>
    </p:spTree>
    <p:extLst>
      <p:ext uri="{BB962C8B-B14F-4D97-AF65-F5344CB8AC3E}">
        <p14:creationId xmlns:p14="http://schemas.microsoft.com/office/powerpoint/2010/main" val="221182701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D9D19-DB01-4675-84B3-C073B58E39A5}"/>
              </a:ext>
            </a:extLst>
          </p:cNvPr>
          <p:cNvSpPr>
            <a:spLocks noGrp="1"/>
          </p:cNvSpPr>
          <p:nvPr>
            <p:ph type="title"/>
          </p:nvPr>
        </p:nvSpPr>
        <p:spPr/>
        <p:txBody>
          <a:bodyPr>
            <a:noAutofit/>
          </a:bodyPr>
          <a:lstStyle/>
          <a:p>
            <a:br>
              <a:rPr lang="en-GB" dirty="0"/>
            </a:br>
            <a:r>
              <a:rPr lang="en-GB" dirty="0"/>
              <a:t>Web application penetration testing</a:t>
            </a:r>
            <a:br>
              <a:rPr lang="en-GB" dirty="0"/>
            </a:br>
            <a:endParaRPr lang="en-GB" dirty="0"/>
          </a:p>
        </p:txBody>
      </p:sp>
      <p:pic>
        <p:nvPicPr>
          <p:cNvPr id="5" name="Content Placeholder 4">
            <a:extLst>
              <a:ext uri="{FF2B5EF4-FFF2-40B4-BE49-F238E27FC236}">
                <a16:creationId xmlns:a16="http://schemas.microsoft.com/office/drawing/2014/main" id="{04C9DC0E-4561-4D9C-8B14-2C1BB5C4B16A}"/>
              </a:ext>
            </a:extLst>
          </p:cNvPr>
          <p:cNvPicPr>
            <a:picLocks noGrp="1" noChangeAspect="1"/>
          </p:cNvPicPr>
          <p:nvPr>
            <p:ph idx="1"/>
          </p:nvPr>
        </p:nvPicPr>
        <p:blipFill>
          <a:blip r:embed="rId2"/>
          <a:stretch>
            <a:fillRect/>
          </a:stretch>
        </p:blipFill>
        <p:spPr>
          <a:xfrm>
            <a:off x="2149537" y="2370337"/>
            <a:ext cx="7336117" cy="364121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26084513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AACCD-D799-4F84-9FC1-D1EDD10DC189}"/>
              </a:ext>
            </a:extLst>
          </p:cNvPr>
          <p:cNvSpPr>
            <a:spLocks noGrp="1"/>
          </p:cNvSpPr>
          <p:nvPr>
            <p:ph type="title"/>
          </p:nvPr>
        </p:nvSpPr>
        <p:spPr/>
        <p:txBody>
          <a:bodyPr>
            <a:normAutofit/>
          </a:bodyPr>
          <a:lstStyle/>
          <a:p>
            <a:r>
              <a:rPr lang="en-GB" dirty="0" err="1"/>
              <a:t>WebGoat</a:t>
            </a:r>
            <a:r>
              <a:rPr lang="en-GB" dirty="0"/>
              <a:t>* Hacking</a:t>
            </a:r>
            <a:br>
              <a:rPr lang="en-GB" dirty="0"/>
            </a:br>
            <a:r>
              <a:rPr lang="en-GB" sz="1200" dirty="0">
                <a:hlinkClick r:id="rId2"/>
              </a:rPr>
              <a:t>https://owasp.org/www-project-webgoat/</a:t>
            </a:r>
            <a:endParaRPr lang="en-GB" dirty="0"/>
          </a:p>
        </p:txBody>
      </p:sp>
      <p:sp>
        <p:nvSpPr>
          <p:cNvPr id="3" name="Content Placeholder 2">
            <a:extLst>
              <a:ext uri="{FF2B5EF4-FFF2-40B4-BE49-F238E27FC236}">
                <a16:creationId xmlns:a16="http://schemas.microsoft.com/office/drawing/2014/main" id="{C83B117B-E501-4539-A647-206280C8F076}"/>
              </a:ext>
            </a:extLst>
          </p:cNvPr>
          <p:cNvSpPr>
            <a:spLocks noGrp="1"/>
          </p:cNvSpPr>
          <p:nvPr>
            <p:ph idx="1"/>
          </p:nvPr>
        </p:nvSpPr>
        <p:spPr>
          <a:xfrm>
            <a:off x="1069848" y="2795154"/>
            <a:ext cx="10058400" cy="3377045"/>
          </a:xfrm>
        </p:spPr>
        <p:txBody>
          <a:bodyPr>
            <a:normAutofit/>
          </a:bodyPr>
          <a:lstStyle/>
          <a:p>
            <a:r>
              <a:rPr lang="en-GB" dirty="0" err="1"/>
              <a:t>WebGoat</a:t>
            </a:r>
            <a:r>
              <a:rPr lang="en-GB" dirty="0"/>
              <a:t> is a deliberately insecure application that allows interested developers just like you to test vulnerabilities commonly found in Java-based applications that use common and popular open source components.</a:t>
            </a:r>
          </a:p>
          <a:p>
            <a:r>
              <a:rPr lang="en-GB" dirty="0"/>
              <a:t>Web application security is difficult to learn and practice. Not many people have full blown web applications like online book stores or online banks that can be used to scan for vulnerabilities. In addition, security professionals frequently need to test tools against a platform known to be vulnerable to ensure that they perform as advertised. </a:t>
            </a:r>
            <a:r>
              <a:rPr lang="en-GB" b="1" dirty="0"/>
              <a:t>All of this needs to happen in a safe and legal environment.</a:t>
            </a:r>
          </a:p>
          <a:p>
            <a:endParaRPr lang="en-GB" dirty="0"/>
          </a:p>
        </p:txBody>
      </p:sp>
      <p:pic>
        <p:nvPicPr>
          <p:cNvPr id="4" name="Picture 3">
            <a:extLst>
              <a:ext uri="{FF2B5EF4-FFF2-40B4-BE49-F238E27FC236}">
                <a16:creationId xmlns:a16="http://schemas.microsoft.com/office/drawing/2014/main" id="{8FC71A0C-E072-42F3-8730-C9BD31CD1EFB}"/>
              </a:ext>
            </a:extLst>
          </p:cNvPr>
          <p:cNvPicPr>
            <a:picLocks noChangeAspect="1"/>
          </p:cNvPicPr>
          <p:nvPr/>
        </p:nvPicPr>
        <p:blipFill>
          <a:blip r:embed="rId3"/>
          <a:stretch>
            <a:fillRect/>
          </a:stretch>
        </p:blipFill>
        <p:spPr>
          <a:xfrm>
            <a:off x="8165377" y="489261"/>
            <a:ext cx="3348961" cy="10789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60741765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1397A-021B-442A-82C3-877115C284A0}"/>
              </a:ext>
            </a:extLst>
          </p:cNvPr>
          <p:cNvSpPr>
            <a:spLocks noGrp="1"/>
          </p:cNvSpPr>
          <p:nvPr>
            <p:ph type="title"/>
          </p:nvPr>
        </p:nvSpPr>
        <p:spPr/>
        <p:txBody>
          <a:bodyPr>
            <a:normAutofit/>
          </a:bodyPr>
          <a:lstStyle/>
          <a:p>
            <a:r>
              <a:rPr lang="en-GB" dirty="0" err="1"/>
              <a:t>WebGoat</a:t>
            </a:r>
            <a:r>
              <a:rPr lang="en-GB" dirty="0"/>
              <a:t>* Hacking</a:t>
            </a:r>
            <a:br>
              <a:rPr lang="en-GB" dirty="0"/>
            </a:br>
            <a:r>
              <a:rPr lang="en-GB" sz="1200" dirty="0">
                <a:hlinkClick r:id="rId2"/>
              </a:rPr>
              <a:t>https://owasp.org/www-project-webgoat/</a:t>
            </a:r>
            <a:endParaRPr lang="en-GB" dirty="0"/>
          </a:p>
        </p:txBody>
      </p:sp>
      <p:sp>
        <p:nvSpPr>
          <p:cNvPr id="3" name="Content Placeholder 2">
            <a:extLst>
              <a:ext uri="{FF2B5EF4-FFF2-40B4-BE49-F238E27FC236}">
                <a16:creationId xmlns:a16="http://schemas.microsoft.com/office/drawing/2014/main" id="{06AD89C8-844D-4C9E-A72A-6B655EB3A0DC}"/>
              </a:ext>
            </a:extLst>
          </p:cNvPr>
          <p:cNvSpPr>
            <a:spLocks noGrp="1"/>
          </p:cNvSpPr>
          <p:nvPr>
            <p:ph idx="1"/>
          </p:nvPr>
        </p:nvSpPr>
        <p:spPr/>
        <p:txBody>
          <a:bodyPr>
            <a:normAutofit fontScale="92500"/>
          </a:bodyPr>
          <a:lstStyle/>
          <a:p>
            <a:r>
              <a:rPr lang="en-GB" dirty="0"/>
              <a:t>Even if your intentions are good, we believe you should never attempt to find vulnerabilities without permission. The primary goal of the </a:t>
            </a:r>
            <a:r>
              <a:rPr lang="en-GB" dirty="0" err="1"/>
              <a:t>WebGoat</a:t>
            </a:r>
            <a:r>
              <a:rPr lang="en-GB" dirty="0"/>
              <a:t> project is simple: create a de-facto interactive teaching environment for web application security. In the future, the project team hopes to extend </a:t>
            </a:r>
            <a:r>
              <a:rPr lang="en-GB" dirty="0" err="1"/>
              <a:t>WebGoat</a:t>
            </a:r>
            <a:r>
              <a:rPr lang="en-GB" dirty="0"/>
              <a:t> into becoming a security benchmarking platform and a Java-based Web site Honeypot.</a:t>
            </a:r>
          </a:p>
          <a:p>
            <a:r>
              <a:rPr lang="en-GB" b="1" dirty="0">
                <a:solidFill>
                  <a:srgbClr val="7030A0"/>
                </a:solidFill>
              </a:rPr>
              <a:t>WARNING 1:</a:t>
            </a:r>
            <a:r>
              <a:rPr lang="en-GB" dirty="0"/>
              <a:t> </a:t>
            </a:r>
            <a:r>
              <a:rPr lang="en-GB" b="1" i="1" dirty="0"/>
              <a:t>While running this program your machine will be extremely vulnerable to attack. You should disconnect from the Internet while using this program</a:t>
            </a:r>
            <a:r>
              <a:rPr lang="en-GB" i="1" dirty="0"/>
              <a:t>.</a:t>
            </a:r>
            <a:r>
              <a:rPr lang="en-GB" dirty="0"/>
              <a:t> </a:t>
            </a:r>
            <a:r>
              <a:rPr lang="en-GB" dirty="0" err="1"/>
              <a:t>WebGoat’s</a:t>
            </a:r>
            <a:r>
              <a:rPr lang="en-GB" dirty="0"/>
              <a:t> default configuration binds to localhost to minimize the exposure.</a:t>
            </a:r>
          </a:p>
          <a:p>
            <a:r>
              <a:rPr lang="en-GB" b="1" dirty="0">
                <a:solidFill>
                  <a:srgbClr val="7030A0"/>
                </a:solidFill>
              </a:rPr>
              <a:t>WARNING 2:</a:t>
            </a:r>
            <a:r>
              <a:rPr lang="en-GB" dirty="0"/>
              <a:t> </a:t>
            </a:r>
            <a:r>
              <a:rPr lang="en-GB" i="1" dirty="0"/>
              <a:t>This program is for educational purposes only. If you attempt these techniques without authorization, </a:t>
            </a:r>
            <a:r>
              <a:rPr lang="en-GB" b="1" i="1" dirty="0"/>
              <a:t>you are very likely to get caught</a:t>
            </a:r>
            <a:r>
              <a:rPr lang="en-GB" i="1" dirty="0"/>
              <a:t>. If you are caught engaging in unauthorized hacking, most companies will fire you. Claiming that you were doing security research will not work as that is the first thing that all hackers claim.</a:t>
            </a:r>
            <a:endParaRPr lang="en-GB" dirty="0"/>
          </a:p>
          <a:p>
            <a:endParaRPr lang="en-GB" dirty="0"/>
          </a:p>
        </p:txBody>
      </p:sp>
      <p:pic>
        <p:nvPicPr>
          <p:cNvPr id="5" name="Picture 4">
            <a:extLst>
              <a:ext uri="{FF2B5EF4-FFF2-40B4-BE49-F238E27FC236}">
                <a16:creationId xmlns:a16="http://schemas.microsoft.com/office/drawing/2014/main" id="{4AB1199C-AF6F-4E15-A0CE-8EC9A71B86C2}"/>
              </a:ext>
            </a:extLst>
          </p:cNvPr>
          <p:cNvPicPr>
            <a:picLocks noChangeAspect="1"/>
          </p:cNvPicPr>
          <p:nvPr/>
        </p:nvPicPr>
        <p:blipFill>
          <a:blip r:embed="rId3"/>
          <a:stretch>
            <a:fillRect/>
          </a:stretch>
        </p:blipFill>
        <p:spPr>
          <a:xfrm>
            <a:off x="8165377" y="489261"/>
            <a:ext cx="3348961" cy="10789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05735904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9F7E4-DD41-4136-B286-00425B1225D4}"/>
              </a:ext>
            </a:extLst>
          </p:cNvPr>
          <p:cNvSpPr>
            <a:spLocks noGrp="1"/>
          </p:cNvSpPr>
          <p:nvPr>
            <p:ph type="title"/>
          </p:nvPr>
        </p:nvSpPr>
        <p:spPr/>
        <p:txBody>
          <a:bodyPr>
            <a:noAutofit/>
          </a:bodyPr>
          <a:lstStyle/>
          <a:p>
            <a:br>
              <a:rPr lang="en-GB" dirty="0"/>
            </a:br>
            <a:r>
              <a:rPr lang="en-GB" dirty="0"/>
              <a:t>Getting started*</a:t>
            </a:r>
            <a:br>
              <a:rPr lang="en-GB" dirty="0"/>
            </a:br>
            <a:r>
              <a:rPr lang="en-GB" sz="1200" dirty="0">
                <a:hlinkClick r:id="rId2"/>
              </a:rPr>
              <a:t>https://owasp.org/www-project-webgoat/</a:t>
            </a:r>
            <a:br>
              <a:rPr lang="en-GB" dirty="0"/>
            </a:br>
            <a:endParaRPr lang="en-GB" dirty="0"/>
          </a:p>
        </p:txBody>
      </p:sp>
      <p:sp>
        <p:nvSpPr>
          <p:cNvPr id="3" name="Content Placeholder 2">
            <a:extLst>
              <a:ext uri="{FF2B5EF4-FFF2-40B4-BE49-F238E27FC236}">
                <a16:creationId xmlns:a16="http://schemas.microsoft.com/office/drawing/2014/main" id="{63799A79-7A76-442D-8F4F-B46DE462DEBC}"/>
              </a:ext>
            </a:extLst>
          </p:cNvPr>
          <p:cNvSpPr>
            <a:spLocks noGrp="1"/>
          </p:cNvSpPr>
          <p:nvPr>
            <p:ph idx="1"/>
          </p:nvPr>
        </p:nvSpPr>
        <p:spPr>
          <a:xfrm>
            <a:off x="1069848" y="2121408"/>
            <a:ext cx="10058400" cy="4050792"/>
          </a:xfrm>
        </p:spPr>
        <p:txBody>
          <a:bodyPr/>
          <a:lstStyle/>
          <a:p>
            <a:r>
              <a:rPr lang="en-GB" dirty="0"/>
              <a:t>1. Standalone</a:t>
            </a:r>
          </a:p>
          <a:p>
            <a:r>
              <a:rPr lang="en-GB" dirty="0"/>
              <a:t>Download the latest </a:t>
            </a:r>
            <a:r>
              <a:rPr lang="en-GB" dirty="0" err="1"/>
              <a:t>WebGoat</a:t>
            </a:r>
            <a:r>
              <a:rPr lang="en-GB" dirty="0"/>
              <a:t> release from </a:t>
            </a:r>
            <a:r>
              <a:rPr lang="en-GB" dirty="0">
                <a:hlinkClick r:id="rId3"/>
              </a:rPr>
              <a:t>https://github.com/WebGoat/WebGoat/releases</a:t>
            </a:r>
            <a:endParaRPr lang="en-GB" dirty="0"/>
          </a:p>
          <a:p>
            <a:r>
              <a:rPr lang="en-GB" dirty="0">
                <a:solidFill>
                  <a:srgbClr val="7030A0"/>
                </a:solidFill>
                <a:latin typeface="Century Gothic" panose="020B0502020202020204" pitchFamily="34" charset="0"/>
              </a:rPr>
              <a:t>java -jar webgoat-server-8.0.0.VERSION.jar [--</a:t>
            </a:r>
            <a:r>
              <a:rPr lang="en-GB" dirty="0" err="1">
                <a:solidFill>
                  <a:srgbClr val="7030A0"/>
                </a:solidFill>
                <a:latin typeface="Century Gothic" panose="020B0502020202020204" pitchFamily="34" charset="0"/>
              </a:rPr>
              <a:t>server.port</a:t>
            </a:r>
            <a:r>
              <a:rPr lang="en-GB" dirty="0">
                <a:solidFill>
                  <a:srgbClr val="7030A0"/>
                </a:solidFill>
                <a:latin typeface="Century Gothic" panose="020B0502020202020204" pitchFamily="34" charset="0"/>
              </a:rPr>
              <a:t>=8080] [--</a:t>
            </a:r>
            <a:r>
              <a:rPr lang="en-GB" dirty="0" err="1">
                <a:solidFill>
                  <a:srgbClr val="7030A0"/>
                </a:solidFill>
                <a:latin typeface="Century Gothic" panose="020B0502020202020204" pitchFamily="34" charset="0"/>
              </a:rPr>
              <a:t>server.address</a:t>
            </a:r>
            <a:r>
              <a:rPr lang="en-GB" dirty="0">
                <a:solidFill>
                  <a:srgbClr val="7030A0"/>
                </a:solidFill>
                <a:latin typeface="Century Gothic" panose="020B0502020202020204" pitchFamily="34" charset="0"/>
              </a:rPr>
              <a:t>=localhost]</a:t>
            </a:r>
          </a:p>
          <a:p>
            <a:endParaRPr lang="en-GB" dirty="0">
              <a:solidFill>
                <a:srgbClr val="7030A0"/>
              </a:solidFill>
              <a:latin typeface="Century Gothic" panose="020B0502020202020204" pitchFamily="34" charset="0"/>
            </a:endParaRPr>
          </a:p>
          <a:p>
            <a:r>
              <a:rPr lang="en-GB" dirty="0"/>
              <a:t>The latest version of </a:t>
            </a:r>
            <a:r>
              <a:rPr lang="en-GB" dirty="0" err="1"/>
              <a:t>WebGoat</a:t>
            </a:r>
            <a:r>
              <a:rPr lang="en-GB" dirty="0"/>
              <a:t> needs Java 11. By default </a:t>
            </a:r>
            <a:r>
              <a:rPr lang="en-GB" dirty="0" err="1"/>
              <a:t>WebGoat</a:t>
            </a:r>
            <a:r>
              <a:rPr lang="en-GB" dirty="0"/>
              <a:t> starts on port 8080 with --</a:t>
            </a:r>
            <a:r>
              <a:rPr lang="en-GB" dirty="0" err="1"/>
              <a:t>server.port</a:t>
            </a:r>
            <a:r>
              <a:rPr lang="en-GB" dirty="0"/>
              <a:t> you can specify a different port. With </a:t>
            </a:r>
            <a:r>
              <a:rPr lang="en-GB" dirty="0" err="1"/>
              <a:t>server.address</a:t>
            </a:r>
            <a:r>
              <a:rPr lang="en-GB" dirty="0"/>
              <a:t> you can bind it to a different address (default localhost)</a:t>
            </a:r>
          </a:p>
          <a:p>
            <a:r>
              <a:rPr lang="en-GB" dirty="0"/>
              <a:t>For further instructions, OWASP </a:t>
            </a:r>
            <a:r>
              <a:rPr lang="en-GB" dirty="0" err="1"/>
              <a:t>Webgoat</a:t>
            </a:r>
            <a:r>
              <a:rPr lang="en-GB" dirty="0"/>
              <a:t> official website provides always </a:t>
            </a:r>
            <a:r>
              <a:rPr lang="en-GB" i="1" dirty="0"/>
              <a:t>up-to-date information </a:t>
            </a:r>
            <a:r>
              <a:rPr lang="en-GB" dirty="0"/>
              <a:t>with each release.</a:t>
            </a:r>
          </a:p>
        </p:txBody>
      </p:sp>
    </p:spTree>
    <p:extLst>
      <p:ext uri="{BB962C8B-B14F-4D97-AF65-F5344CB8AC3E}">
        <p14:creationId xmlns:p14="http://schemas.microsoft.com/office/powerpoint/2010/main" val="8420156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42A-ECA0-40CF-BE49-EA0E15CE1C93}"/>
              </a:ext>
            </a:extLst>
          </p:cNvPr>
          <p:cNvSpPr>
            <a:spLocks noGrp="1"/>
          </p:cNvSpPr>
          <p:nvPr>
            <p:ph type="title"/>
          </p:nvPr>
        </p:nvSpPr>
        <p:spPr/>
        <p:txBody>
          <a:bodyPr/>
          <a:lstStyle/>
          <a:p>
            <a:r>
              <a:rPr lang="en-GB" dirty="0"/>
              <a:t>Introduction to </a:t>
            </a:r>
            <a:r>
              <a:rPr lang="en-GB" dirty="0" err="1"/>
              <a:t>WebGoat</a:t>
            </a:r>
            <a:endParaRPr lang="en-GB" dirty="0"/>
          </a:p>
        </p:txBody>
      </p:sp>
      <p:pic>
        <p:nvPicPr>
          <p:cNvPr id="5" name="Content Placeholder 4">
            <a:extLst>
              <a:ext uri="{FF2B5EF4-FFF2-40B4-BE49-F238E27FC236}">
                <a16:creationId xmlns:a16="http://schemas.microsoft.com/office/drawing/2014/main" id="{32C2F9BD-CA09-4AA9-8FF7-E00B72C19B1C}"/>
              </a:ext>
            </a:extLst>
          </p:cNvPr>
          <p:cNvPicPr>
            <a:picLocks noGrp="1" noChangeAspect="1"/>
          </p:cNvPicPr>
          <p:nvPr>
            <p:ph idx="1"/>
          </p:nvPr>
        </p:nvPicPr>
        <p:blipFill>
          <a:blip r:embed="rId2"/>
          <a:stretch>
            <a:fillRect/>
          </a:stretch>
        </p:blipFill>
        <p:spPr>
          <a:xfrm>
            <a:off x="4708524" y="2595282"/>
            <a:ext cx="2440515" cy="2490321"/>
          </a:xfrm>
        </p:spPr>
      </p:pic>
    </p:spTree>
    <p:extLst>
      <p:ext uri="{BB962C8B-B14F-4D97-AF65-F5344CB8AC3E}">
        <p14:creationId xmlns:p14="http://schemas.microsoft.com/office/powerpoint/2010/main" val="177965935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25C50-4C16-4007-A109-040442B61490}"/>
              </a:ext>
            </a:extLst>
          </p:cNvPr>
          <p:cNvSpPr>
            <a:spLocks noGrp="1"/>
          </p:cNvSpPr>
          <p:nvPr>
            <p:ph type="title"/>
          </p:nvPr>
        </p:nvSpPr>
        <p:spPr>
          <a:xfrm>
            <a:off x="1066800" y="110559"/>
            <a:ext cx="10058400" cy="1609344"/>
          </a:xfrm>
        </p:spPr>
        <p:txBody>
          <a:bodyPr/>
          <a:lstStyle/>
          <a:p>
            <a:r>
              <a:rPr lang="en-GB" dirty="0"/>
              <a:t>1) Injection</a:t>
            </a:r>
          </a:p>
        </p:txBody>
      </p:sp>
      <p:pic>
        <p:nvPicPr>
          <p:cNvPr id="5" name="Content Placeholder 4">
            <a:extLst>
              <a:ext uri="{FF2B5EF4-FFF2-40B4-BE49-F238E27FC236}">
                <a16:creationId xmlns:a16="http://schemas.microsoft.com/office/drawing/2014/main" id="{7242FA29-F4DA-44F1-8E2C-F33582FC2BB8}"/>
              </a:ext>
            </a:extLst>
          </p:cNvPr>
          <p:cNvPicPr>
            <a:picLocks noGrp="1" noChangeAspect="1"/>
          </p:cNvPicPr>
          <p:nvPr>
            <p:ph idx="1"/>
          </p:nvPr>
        </p:nvPicPr>
        <p:blipFill>
          <a:blip r:embed="rId2"/>
          <a:stretch>
            <a:fillRect/>
          </a:stretch>
        </p:blipFill>
        <p:spPr>
          <a:xfrm>
            <a:off x="3665763" y="1305391"/>
            <a:ext cx="4459214" cy="5346131"/>
          </a:xfrm>
        </p:spPr>
      </p:pic>
    </p:spTree>
    <p:extLst>
      <p:ext uri="{BB962C8B-B14F-4D97-AF65-F5344CB8AC3E}">
        <p14:creationId xmlns:p14="http://schemas.microsoft.com/office/powerpoint/2010/main" val="363647416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7AFE-B3F5-4086-9BBA-41640B3CFE17}"/>
              </a:ext>
            </a:extLst>
          </p:cNvPr>
          <p:cNvSpPr>
            <a:spLocks noGrp="1"/>
          </p:cNvSpPr>
          <p:nvPr>
            <p:ph type="title"/>
          </p:nvPr>
        </p:nvSpPr>
        <p:spPr>
          <a:xfrm>
            <a:off x="913984" y="100168"/>
            <a:ext cx="10058400" cy="1609344"/>
          </a:xfrm>
        </p:spPr>
        <p:txBody>
          <a:bodyPr>
            <a:noAutofit/>
          </a:bodyPr>
          <a:lstStyle/>
          <a:p>
            <a:br>
              <a:rPr lang="en-GB" dirty="0"/>
            </a:br>
            <a:r>
              <a:rPr lang="en-GB" dirty="0"/>
              <a:t>2) Broken Authentication</a:t>
            </a:r>
            <a:br>
              <a:rPr lang="en-GB" dirty="0"/>
            </a:br>
            <a:endParaRPr lang="en-GB" dirty="0"/>
          </a:p>
        </p:txBody>
      </p:sp>
      <p:pic>
        <p:nvPicPr>
          <p:cNvPr id="5" name="Content Placeholder 4">
            <a:extLst>
              <a:ext uri="{FF2B5EF4-FFF2-40B4-BE49-F238E27FC236}">
                <a16:creationId xmlns:a16="http://schemas.microsoft.com/office/drawing/2014/main" id="{266B2FA0-07DC-4B03-B863-F81CCE244C3F}"/>
              </a:ext>
            </a:extLst>
          </p:cNvPr>
          <p:cNvPicPr>
            <a:picLocks noGrp="1" noChangeAspect="1"/>
          </p:cNvPicPr>
          <p:nvPr>
            <p:ph idx="1"/>
          </p:nvPr>
        </p:nvPicPr>
        <p:blipFill>
          <a:blip r:embed="rId2"/>
          <a:stretch>
            <a:fillRect/>
          </a:stretch>
        </p:blipFill>
        <p:spPr>
          <a:xfrm>
            <a:off x="3718403" y="1420823"/>
            <a:ext cx="4449561" cy="5337009"/>
          </a:xfrm>
        </p:spPr>
      </p:pic>
    </p:spTree>
    <p:extLst>
      <p:ext uri="{BB962C8B-B14F-4D97-AF65-F5344CB8AC3E}">
        <p14:creationId xmlns:p14="http://schemas.microsoft.com/office/powerpoint/2010/main" val="87983038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42A-ECA0-40CF-BE49-EA0E15CE1C93}"/>
              </a:ext>
            </a:extLst>
          </p:cNvPr>
          <p:cNvSpPr>
            <a:spLocks noGrp="1"/>
          </p:cNvSpPr>
          <p:nvPr>
            <p:ph type="title"/>
          </p:nvPr>
        </p:nvSpPr>
        <p:spPr/>
        <p:txBody>
          <a:bodyPr>
            <a:normAutofit fontScale="90000"/>
          </a:bodyPr>
          <a:lstStyle/>
          <a:p>
            <a:r>
              <a:rPr lang="en-GB" dirty="0"/>
              <a:t>Demo time: </a:t>
            </a:r>
            <a:r>
              <a:rPr lang="en-GB" dirty="0" err="1"/>
              <a:t>WebGoat</a:t>
            </a:r>
            <a:r>
              <a:rPr lang="en-GB" dirty="0"/>
              <a:t> hacking</a:t>
            </a:r>
            <a:br>
              <a:rPr lang="en-GB" dirty="0"/>
            </a:br>
            <a:r>
              <a:rPr lang="en-GB" dirty="0"/>
              <a:t>Broken authentication and injection</a:t>
            </a:r>
            <a:br>
              <a:rPr lang="en-GB" dirty="0"/>
            </a:br>
            <a:r>
              <a:rPr lang="en-GB" dirty="0"/>
              <a:t>(Directory traversal)</a:t>
            </a:r>
          </a:p>
        </p:txBody>
      </p:sp>
      <p:pic>
        <p:nvPicPr>
          <p:cNvPr id="5" name="Content Placeholder 4">
            <a:extLst>
              <a:ext uri="{FF2B5EF4-FFF2-40B4-BE49-F238E27FC236}">
                <a16:creationId xmlns:a16="http://schemas.microsoft.com/office/drawing/2014/main" id="{32C2F9BD-CA09-4AA9-8FF7-E00B72C19B1C}"/>
              </a:ext>
            </a:extLst>
          </p:cNvPr>
          <p:cNvPicPr>
            <a:picLocks noGrp="1" noChangeAspect="1"/>
          </p:cNvPicPr>
          <p:nvPr>
            <p:ph idx="1"/>
          </p:nvPr>
        </p:nvPicPr>
        <p:blipFill>
          <a:blip r:embed="rId2"/>
          <a:stretch>
            <a:fillRect/>
          </a:stretch>
        </p:blipFill>
        <p:spPr>
          <a:xfrm>
            <a:off x="4708524" y="2595282"/>
            <a:ext cx="2440515" cy="2490321"/>
          </a:xfrm>
        </p:spPr>
      </p:pic>
    </p:spTree>
    <p:extLst>
      <p:ext uri="{BB962C8B-B14F-4D97-AF65-F5344CB8AC3E}">
        <p14:creationId xmlns:p14="http://schemas.microsoft.com/office/powerpoint/2010/main" val="406289802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EDF8D-2216-497D-8285-12E846FFD81D}"/>
              </a:ext>
            </a:extLst>
          </p:cNvPr>
          <p:cNvSpPr>
            <a:spLocks noGrp="1"/>
          </p:cNvSpPr>
          <p:nvPr>
            <p:ph type="title"/>
          </p:nvPr>
        </p:nvSpPr>
        <p:spPr/>
        <p:txBody>
          <a:bodyPr/>
          <a:lstStyle/>
          <a:p>
            <a:r>
              <a:rPr lang="en-GB" dirty="0"/>
              <a:t>Part I – An introduction to IT security concepts</a:t>
            </a:r>
          </a:p>
        </p:txBody>
      </p:sp>
      <p:pic>
        <p:nvPicPr>
          <p:cNvPr id="4" name="Content Placeholder 4">
            <a:extLst>
              <a:ext uri="{FF2B5EF4-FFF2-40B4-BE49-F238E27FC236}">
                <a16:creationId xmlns:a16="http://schemas.microsoft.com/office/drawing/2014/main" id="{62B60128-C3DE-4EB0-9E20-6D24A9F66B1E}"/>
              </a:ext>
            </a:extLst>
          </p:cNvPr>
          <p:cNvPicPr>
            <a:picLocks noGrp="1" noChangeAspect="1"/>
          </p:cNvPicPr>
          <p:nvPr>
            <p:ph idx="1"/>
          </p:nvPr>
        </p:nvPicPr>
        <p:blipFill>
          <a:blip r:embed="rId2"/>
          <a:stretch>
            <a:fillRect/>
          </a:stretch>
        </p:blipFill>
        <p:spPr>
          <a:xfrm>
            <a:off x="3244445" y="2566555"/>
            <a:ext cx="4981273" cy="2801966"/>
          </a:xfrm>
        </p:spPr>
      </p:pic>
    </p:spTree>
    <p:extLst>
      <p:ext uri="{BB962C8B-B14F-4D97-AF65-F5344CB8AC3E}">
        <p14:creationId xmlns:p14="http://schemas.microsoft.com/office/powerpoint/2010/main" val="95299323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DEF6F-81F3-4B45-80DC-8276F399D610}"/>
              </a:ext>
            </a:extLst>
          </p:cNvPr>
          <p:cNvSpPr>
            <a:spLocks noGrp="1"/>
          </p:cNvSpPr>
          <p:nvPr>
            <p:ph type="title"/>
          </p:nvPr>
        </p:nvSpPr>
        <p:spPr>
          <a:xfrm>
            <a:off x="1063752" y="512064"/>
            <a:ext cx="10058400" cy="1690362"/>
          </a:xfrm>
        </p:spPr>
        <p:txBody>
          <a:bodyPr>
            <a:normAutofit fontScale="90000"/>
          </a:bodyPr>
          <a:lstStyle/>
          <a:p>
            <a:r>
              <a:rPr lang="en-GB" dirty="0"/>
              <a:t>How Does It Work: Path Traversal Attacks against a Web Server</a:t>
            </a:r>
            <a:br>
              <a:rPr lang="en-GB" b="0" dirty="0"/>
            </a:br>
            <a:endParaRPr lang="en-GB" dirty="0"/>
          </a:p>
        </p:txBody>
      </p:sp>
      <p:sp>
        <p:nvSpPr>
          <p:cNvPr id="3" name="Content Placeholder 2">
            <a:extLst>
              <a:ext uri="{FF2B5EF4-FFF2-40B4-BE49-F238E27FC236}">
                <a16:creationId xmlns:a16="http://schemas.microsoft.com/office/drawing/2014/main" id="{BC15B66B-6196-4F16-9478-E34E322AE012}"/>
              </a:ext>
            </a:extLst>
          </p:cNvPr>
          <p:cNvSpPr>
            <a:spLocks noGrp="1"/>
          </p:cNvSpPr>
          <p:nvPr>
            <p:ph idx="1"/>
          </p:nvPr>
        </p:nvSpPr>
        <p:spPr>
          <a:xfrm>
            <a:off x="1069848" y="2121408"/>
            <a:ext cx="10058400" cy="4050792"/>
          </a:xfrm>
        </p:spPr>
        <p:txBody>
          <a:bodyPr/>
          <a:lstStyle/>
          <a:p>
            <a:r>
              <a:rPr lang="en-GB" dirty="0"/>
              <a:t>The most basic Path Traversal attack uses the "../" special-character sequence to alter the resource location requested in the URL. For example, the following URL will access the file on Unix/Linux systems that store user accounts:</a:t>
            </a:r>
          </a:p>
          <a:p>
            <a:r>
              <a:rPr lang="en-GB" i="1" dirty="0"/>
              <a:t>http://example/../../../../../etc/passwd</a:t>
            </a:r>
          </a:p>
          <a:p>
            <a:r>
              <a:rPr lang="en-GB" dirty="0"/>
              <a:t>Since most popular web servers will prevent this technique, alternate encodings of the "../" sequence can be used to bypass the security filters. These method variations include: </a:t>
            </a:r>
          </a:p>
          <a:p>
            <a:r>
              <a:rPr lang="en-GB" dirty="0"/>
              <a:t>With URL-encoding of the forward slash character </a:t>
            </a:r>
          </a:p>
          <a:p>
            <a:r>
              <a:rPr lang="en-GB" i="1" dirty="0"/>
              <a:t>http://example/..%2f..%2f..%2fboot.ini</a:t>
            </a:r>
            <a:endParaRPr lang="en-GB" dirty="0"/>
          </a:p>
          <a:p>
            <a:endParaRPr lang="en-GB" dirty="0"/>
          </a:p>
          <a:p>
            <a:endParaRPr lang="en-GB" dirty="0"/>
          </a:p>
        </p:txBody>
      </p:sp>
    </p:spTree>
    <p:extLst>
      <p:ext uri="{BB962C8B-B14F-4D97-AF65-F5344CB8AC3E}">
        <p14:creationId xmlns:p14="http://schemas.microsoft.com/office/powerpoint/2010/main" val="25828106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0F097-6E8B-4F0E-AD82-F9519030F1E0}"/>
              </a:ext>
            </a:extLst>
          </p:cNvPr>
          <p:cNvSpPr>
            <a:spLocks noGrp="1"/>
          </p:cNvSpPr>
          <p:nvPr>
            <p:ph type="title"/>
          </p:nvPr>
        </p:nvSpPr>
        <p:spPr>
          <a:xfrm>
            <a:off x="981357" y="484632"/>
            <a:ext cx="10058400" cy="1609344"/>
          </a:xfrm>
        </p:spPr>
        <p:txBody>
          <a:bodyPr>
            <a:normAutofit fontScale="90000"/>
          </a:bodyPr>
          <a:lstStyle/>
          <a:p>
            <a:r>
              <a:rPr lang="en-GB" dirty="0"/>
              <a:t>Encoding</a:t>
            </a:r>
            <a:r>
              <a:rPr lang="en-GB" b="0" dirty="0"/>
              <a:t> is the process of converting data from one form to another.</a:t>
            </a:r>
            <a:endParaRPr lang="en-GB" dirty="0"/>
          </a:p>
        </p:txBody>
      </p:sp>
      <p:sp>
        <p:nvSpPr>
          <p:cNvPr id="3" name="Content Placeholder 2">
            <a:extLst>
              <a:ext uri="{FF2B5EF4-FFF2-40B4-BE49-F238E27FC236}">
                <a16:creationId xmlns:a16="http://schemas.microsoft.com/office/drawing/2014/main" id="{666F27B8-B517-4898-948E-1ABBC00D7767}"/>
              </a:ext>
            </a:extLst>
          </p:cNvPr>
          <p:cNvSpPr>
            <a:spLocks noGrp="1"/>
          </p:cNvSpPr>
          <p:nvPr>
            <p:ph idx="1"/>
          </p:nvPr>
        </p:nvSpPr>
        <p:spPr>
          <a:xfrm>
            <a:off x="981357" y="2438892"/>
            <a:ext cx="10058400" cy="4050792"/>
          </a:xfrm>
        </p:spPr>
        <p:txBody>
          <a:bodyPr>
            <a:normAutofit fontScale="92500" lnSpcReduction="10000"/>
          </a:bodyPr>
          <a:lstStyle/>
          <a:p>
            <a:r>
              <a:rPr lang="en-GB" dirty="0"/>
              <a:t>With URL encoding of the backslash character </a:t>
            </a:r>
          </a:p>
          <a:p>
            <a:r>
              <a:rPr lang="en-GB" i="1" dirty="0">
                <a:hlinkClick r:id="rId2"/>
              </a:rPr>
              <a:t>http://example/..%5c..%5csomeother/file</a:t>
            </a:r>
            <a:endParaRPr lang="en-GB" i="1" dirty="0"/>
          </a:p>
          <a:p>
            <a:r>
              <a:rPr lang="en-GB" dirty="0"/>
              <a:t>With Unicode U+FF0E (Fullwidth Full Stop):</a:t>
            </a:r>
          </a:p>
          <a:p>
            <a:r>
              <a:rPr lang="en-GB" i="1" dirty="0"/>
              <a:t>https://example:443/%uff0e%uff0e/%uff0e%uff0e/%uff0e%uff0e/%uff0e%uff0e/%uff0e%uff0e/</a:t>
            </a:r>
            <a:br>
              <a:rPr lang="en-GB" i="1" dirty="0"/>
            </a:br>
            <a:r>
              <a:rPr lang="en-GB" i="1" dirty="0"/>
              <a:t>%uff0e%uff0e/%uff0e%uff0e/%uff0e%uff0e/%uff0e%uff0e/%uff0e%uff0e/%uff0e%uff0e/</a:t>
            </a:r>
            <a:br>
              <a:rPr lang="en-GB" i="1" dirty="0"/>
            </a:br>
            <a:r>
              <a:rPr lang="en-GB" i="1" dirty="0"/>
              <a:t>%uff0e%uff0e/etc/passwd</a:t>
            </a:r>
          </a:p>
          <a:p>
            <a:r>
              <a:rPr lang="en-GB" dirty="0"/>
              <a:t>With a combination of above:</a:t>
            </a:r>
          </a:p>
          <a:p>
            <a:pPr marL="0" lvl="0" indent="0" eaLnBrk="0" fontAlgn="base" hangingPunct="0">
              <a:lnSpc>
                <a:spcPct val="100000"/>
              </a:lnSpc>
              <a:spcBef>
                <a:spcPct val="0"/>
              </a:spcBef>
              <a:spcAft>
                <a:spcPct val="0"/>
              </a:spcAft>
              <a:buClrTx/>
              <a:buSzTx/>
              <a:buNone/>
            </a:pPr>
            <a:r>
              <a:rPr lang="en-US" altLang="en-US" sz="2100" i="1" dirty="0"/>
              <a:t>https://example:443/%uff0e%uff0e/%uff0e%uff0e/%uff0e%uff0e/%uff0e%uff0e/%uff0e%uff0e/%uff0e%uff0e%2fetc%2fpa%uff0e%uff0e/%uff0e%uff0e/%uff0e%uff0e/%uff0e%uff0e/%uff0e%uff0e/%uff0e%uff0e/</a:t>
            </a:r>
          </a:p>
          <a:p>
            <a:pPr marL="0" lvl="0" indent="0" eaLnBrk="0" fontAlgn="base" hangingPunct="0">
              <a:lnSpc>
                <a:spcPct val="100000"/>
              </a:lnSpc>
              <a:spcBef>
                <a:spcPct val="0"/>
              </a:spcBef>
              <a:spcAft>
                <a:spcPct val="0"/>
              </a:spcAft>
              <a:buClrTx/>
              <a:buSzTx/>
              <a:buNone/>
            </a:pPr>
            <a:r>
              <a:rPr lang="en-US" altLang="en-US" sz="2100" i="1" dirty="0" err="1"/>
              <a:t>sswd</a:t>
            </a:r>
            <a:endParaRPr lang="en-US" altLang="en-US" sz="2100" i="1" dirty="0"/>
          </a:p>
          <a:p>
            <a:endParaRPr lang="en-GB" dirty="0"/>
          </a:p>
        </p:txBody>
      </p:sp>
    </p:spTree>
    <p:extLst>
      <p:ext uri="{BB962C8B-B14F-4D97-AF65-F5344CB8AC3E}">
        <p14:creationId xmlns:p14="http://schemas.microsoft.com/office/powerpoint/2010/main" val="212202862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19889-D01C-40A6-BBA5-507F235AC9C6}"/>
              </a:ext>
            </a:extLst>
          </p:cNvPr>
          <p:cNvSpPr>
            <a:spLocks noGrp="1"/>
          </p:cNvSpPr>
          <p:nvPr>
            <p:ph type="title"/>
          </p:nvPr>
        </p:nvSpPr>
        <p:spPr>
          <a:xfrm>
            <a:off x="912421" y="319548"/>
            <a:ext cx="10551881" cy="1609344"/>
          </a:xfrm>
        </p:spPr>
        <p:txBody>
          <a:bodyPr/>
          <a:lstStyle/>
          <a:p>
            <a:r>
              <a:rPr lang="en-GB" dirty="0"/>
              <a:t>Encoding example – URL encoding</a:t>
            </a:r>
          </a:p>
        </p:txBody>
      </p:sp>
      <p:sp>
        <p:nvSpPr>
          <p:cNvPr id="3" name="Content Placeholder 2">
            <a:extLst>
              <a:ext uri="{FF2B5EF4-FFF2-40B4-BE49-F238E27FC236}">
                <a16:creationId xmlns:a16="http://schemas.microsoft.com/office/drawing/2014/main" id="{EA7B5153-49C1-4908-994B-A344AB01FB00}"/>
              </a:ext>
            </a:extLst>
          </p:cNvPr>
          <p:cNvSpPr>
            <a:spLocks noGrp="1"/>
          </p:cNvSpPr>
          <p:nvPr>
            <p:ph idx="1"/>
          </p:nvPr>
        </p:nvSpPr>
        <p:spPr>
          <a:xfrm>
            <a:off x="1069848" y="2121408"/>
            <a:ext cx="10058400" cy="4417044"/>
          </a:xfrm>
        </p:spPr>
        <p:txBody>
          <a:bodyPr>
            <a:normAutofit fontScale="85000" lnSpcReduction="20000"/>
          </a:bodyPr>
          <a:lstStyle/>
          <a:p>
            <a:r>
              <a:rPr lang="en-GB" dirty="0"/>
              <a:t>When dealing with URLs, </a:t>
            </a:r>
            <a:r>
              <a:rPr lang="en-GB" dirty="0">
                <a:solidFill>
                  <a:schemeClr val="accent2">
                    <a:lumMod val="75000"/>
                  </a:schemeClr>
                </a:solidFill>
              </a:rPr>
              <a:t>they can only contain printable ASCII characters </a:t>
            </a:r>
            <a:r>
              <a:rPr lang="en-GB" dirty="0"/>
              <a:t>(these are characters with ASCII codes between decimal 32 and 126, i.e. hex 0x20 – 0x7E). </a:t>
            </a:r>
          </a:p>
          <a:p>
            <a:r>
              <a:rPr lang="en-GB" dirty="0"/>
              <a:t>However, some characters within this range may have special meanings within the URL or within the HTTP protocol. URL encoding comes into play when we have either some characters with special meaning in the URL or want to have characters outside the printable range. </a:t>
            </a:r>
          </a:p>
          <a:p>
            <a:r>
              <a:rPr lang="en-GB" dirty="0"/>
              <a:t>To URL encode a character we simply prefix its hex value with a % e.g.:</a:t>
            </a:r>
          </a:p>
          <a:p>
            <a:pPr marL="0" indent="0">
              <a:buNone/>
            </a:pPr>
            <a:endParaRPr lang="en-GB" dirty="0"/>
          </a:p>
          <a:p>
            <a:pPr marL="0" indent="0">
              <a:buNone/>
            </a:pPr>
            <a:endParaRPr lang="en-GB" dirty="0"/>
          </a:p>
          <a:p>
            <a:pPr marL="0" indent="0">
              <a:buNone/>
            </a:pPr>
            <a:endParaRPr lang="en-GB" dirty="0"/>
          </a:p>
          <a:p>
            <a:pPr marL="0" indent="0">
              <a:buNone/>
            </a:pPr>
            <a:endParaRPr lang="en-GB" dirty="0"/>
          </a:p>
          <a:p>
            <a:endParaRPr lang="en-GB" dirty="0"/>
          </a:p>
          <a:p>
            <a:r>
              <a:rPr lang="en-GB" dirty="0"/>
              <a:t>Note that as part of the URL encoding scheme you can also represent a space using +. This is often confused with Unicode encoding due to the fact that both begin with %, however Unicode encoding is a little bit more involved.</a:t>
            </a:r>
          </a:p>
          <a:p>
            <a:endParaRPr lang="en-GB" dirty="0"/>
          </a:p>
          <a:p>
            <a:endParaRPr lang="en-GB" dirty="0"/>
          </a:p>
          <a:p>
            <a:endParaRPr lang="en-GB" dirty="0"/>
          </a:p>
        </p:txBody>
      </p:sp>
      <p:sp>
        <p:nvSpPr>
          <p:cNvPr id="5" name="Rectangle 2">
            <a:extLst>
              <a:ext uri="{FF2B5EF4-FFF2-40B4-BE49-F238E27FC236}">
                <a16:creationId xmlns:a16="http://schemas.microsoft.com/office/drawing/2014/main" id="{9DC1CE83-E206-47C8-A28E-3D9910457E01}"/>
              </a:ext>
            </a:extLst>
          </p:cNvPr>
          <p:cNvSpPr>
            <a:spLocks noChangeArrowheads="1"/>
          </p:cNvSpPr>
          <p:nvPr/>
        </p:nvSpPr>
        <p:spPr bwMode="auto">
          <a:xfrm>
            <a:off x="6003631" y="167039"/>
            <a:ext cx="184731"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5D7E0680-2F68-4974-962B-7892E127228A}"/>
              </a:ext>
            </a:extLst>
          </p:cNvPr>
          <p:cNvSpPr/>
          <p:nvPr/>
        </p:nvSpPr>
        <p:spPr>
          <a:xfrm>
            <a:off x="3692009" y="3834581"/>
            <a:ext cx="4807974" cy="1524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i="1" dirty="0"/>
              <a:t>% - %25 </a:t>
            </a:r>
          </a:p>
          <a:p>
            <a:r>
              <a:rPr lang="en-US" altLang="en-US" i="1" dirty="0"/>
              <a:t>space - %20 </a:t>
            </a:r>
          </a:p>
          <a:p>
            <a:r>
              <a:rPr lang="en-US" altLang="en-US" i="1" dirty="0"/>
              <a:t>tab - %09 </a:t>
            </a:r>
          </a:p>
          <a:p>
            <a:r>
              <a:rPr lang="en-US" altLang="en-US" i="1" dirty="0"/>
              <a:t>= - %3D </a:t>
            </a:r>
          </a:p>
        </p:txBody>
      </p:sp>
    </p:spTree>
    <p:extLst>
      <p:ext uri="{BB962C8B-B14F-4D97-AF65-F5344CB8AC3E}">
        <p14:creationId xmlns:p14="http://schemas.microsoft.com/office/powerpoint/2010/main" val="251287171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23D36-F65A-4C08-A2F5-832544E0B53C}"/>
              </a:ext>
            </a:extLst>
          </p:cNvPr>
          <p:cNvSpPr>
            <a:spLocks noGrp="1"/>
          </p:cNvSpPr>
          <p:nvPr>
            <p:ph type="title"/>
          </p:nvPr>
        </p:nvSpPr>
        <p:spPr>
          <a:xfrm>
            <a:off x="1069848" y="512064"/>
            <a:ext cx="10058400" cy="1609344"/>
          </a:xfrm>
        </p:spPr>
        <p:txBody>
          <a:bodyPr>
            <a:normAutofit fontScale="90000"/>
          </a:bodyPr>
          <a:lstStyle/>
          <a:p>
            <a:r>
              <a:rPr lang="en-GB" dirty="0"/>
              <a:t>How Does It Work: Path Traversal Attacks against a Web Application</a:t>
            </a:r>
            <a:br>
              <a:rPr lang="en-GB" b="0" dirty="0"/>
            </a:br>
            <a:endParaRPr lang="en-GB" dirty="0"/>
          </a:p>
        </p:txBody>
      </p:sp>
      <p:sp>
        <p:nvSpPr>
          <p:cNvPr id="3" name="Content Placeholder 2">
            <a:extLst>
              <a:ext uri="{FF2B5EF4-FFF2-40B4-BE49-F238E27FC236}">
                <a16:creationId xmlns:a16="http://schemas.microsoft.com/office/drawing/2014/main" id="{C83AD97E-BBC5-4E02-ABAE-170C842E283C}"/>
              </a:ext>
            </a:extLst>
          </p:cNvPr>
          <p:cNvSpPr>
            <a:spLocks noGrp="1"/>
          </p:cNvSpPr>
          <p:nvPr>
            <p:ph idx="1"/>
          </p:nvPr>
        </p:nvSpPr>
        <p:spPr/>
        <p:txBody>
          <a:bodyPr>
            <a:normAutofit fontScale="92500" lnSpcReduction="20000"/>
          </a:bodyPr>
          <a:lstStyle/>
          <a:p>
            <a:r>
              <a:rPr lang="en-GB" dirty="0"/>
              <a:t>One variation of the attack is to substitute a URL parameter with the file name of one of the web application's dynamic scripts: </a:t>
            </a:r>
          </a:p>
          <a:p>
            <a:endParaRPr lang="en-GB" dirty="0"/>
          </a:p>
          <a:p>
            <a:r>
              <a:rPr lang="en-GB" i="1" dirty="0"/>
              <a:t>Original: </a:t>
            </a:r>
            <a:r>
              <a:rPr lang="en-GB" i="1" dirty="0">
                <a:hlinkClick r:id="rId2"/>
              </a:rPr>
              <a:t>http://example.com/foo.cgi?home=index.htm</a:t>
            </a:r>
            <a:endParaRPr lang="en-GB" i="1" dirty="0"/>
          </a:p>
          <a:p>
            <a:r>
              <a:rPr lang="sv-SE" i="1" dirty="0"/>
              <a:t>Attack: </a:t>
            </a:r>
            <a:r>
              <a:rPr lang="sv-SE" i="1" dirty="0">
                <a:hlinkClick r:id="rId3"/>
              </a:rPr>
              <a:t>http://example.com/foo.cgi?home=foo.cgi</a:t>
            </a:r>
            <a:endParaRPr lang="sv-SE" i="1" dirty="0"/>
          </a:p>
          <a:p>
            <a:r>
              <a:rPr lang="en-GB" i="1" dirty="0"/>
              <a:t>Original: </a:t>
            </a:r>
            <a:r>
              <a:rPr lang="en-GB" i="1" dirty="0">
                <a:hlinkClick r:id="rId4"/>
              </a:rPr>
              <a:t>http://example.com/scripts/foo.cgi?page=menu.txt</a:t>
            </a:r>
            <a:endParaRPr lang="en-GB" i="1" dirty="0"/>
          </a:p>
          <a:p>
            <a:r>
              <a:rPr lang="sv-SE" i="1" dirty="0"/>
              <a:t>Attack: </a:t>
            </a:r>
            <a:r>
              <a:rPr lang="sv-SE" i="1" dirty="0">
                <a:hlinkClick r:id="rId5"/>
              </a:rPr>
              <a:t>http://example/scripts/foo.cgi?page=../scripts/foo.cgi%00txt</a:t>
            </a:r>
            <a:endParaRPr lang="sv-SE" i="1" dirty="0"/>
          </a:p>
          <a:p>
            <a:pPr marL="0" indent="0">
              <a:buNone/>
            </a:pPr>
            <a:endParaRPr lang="sv-SE" i="1" dirty="0"/>
          </a:p>
          <a:p>
            <a:r>
              <a:rPr lang="en-GB" dirty="0"/>
              <a:t>As a result of the above substitution, the source code of the web application is interpreted as text and the source code will be sent back to the browser.</a:t>
            </a:r>
          </a:p>
          <a:p>
            <a:r>
              <a:rPr lang="en-GB" dirty="0"/>
              <a:t>In the above examples, additional special characters such as the dot (".") is used to reveal the listing of the current working directory, and the "%00" NULL character is used to bypass rudimentary file extension checks.</a:t>
            </a:r>
          </a:p>
        </p:txBody>
      </p:sp>
    </p:spTree>
    <p:extLst>
      <p:ext uri="{BB962C8B-B14F-4D97-AF65-F5344CB8AC3E}">
        <p14:creationId xmlns:p14="http://schemas.microsoft.com/office/powerpoint/2010/main" val="307865600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ADDF7-7746-49EC-B4D1-20B4BCFF67BB}"/>
              </a:ext>
            </a:extLst>
          </p:cNvPr>
          <p:cNvSpPr>
            <a:spLocks noGrp="1"/>
          </p:cNvSpPr>
          <p:nvPr>
            <p:ph type="title"/>
          </p:nvPr>
        </p:nvSpPr>
        <p:spPr/>
        <p:txBody>
          <a:bodyPr/>
          <a:lstStyle/>
          <a:p>
            <a:r>
              <a:rPr lang="en-GB" dirty="0"/>
              <a:t>Break time! 10 minutes </a:t>
            </a:r>
            <a:r>
              <a:rPr lang="en-GB" dirty="0">
                <a:sym typeface="Wingdings" panose="05000000000000000000" pitchFamily="2" charset="2"/>
              </a:rPr>
              <a:t></a:t>
            </a:r>
            <a:endParaRPr lang="en-GB" dirty="0"/>
          </a:p>
        </p:txBody>
      </p:sp>
      <p:pic>
        <p:nvPicPr>
          <p:cNvPr id="5" name="Content Placeholder 4">
            <a:extLst>
              <a:ext uri="{FF2B5EF4-FFF2-40B4-BE49-F238E27FC236}">
                <a16:creationId xmlns:a16="http://schemas.microsoft.com/office/drawing/2014/main" id="{758FE782-4F1A-421E-9F5F-DED703EBE831}"/>
              </a:ext>
            </a:extLst>
          </p:cNvPr>
          <p:cNvPicPr>
            <a:picLocks noGrp="1" noChangeAspect="1"/>
          </p:cNvPicPr>
          <p:nvPr>
            <p:ph idx="1"/>
          </p:nvPr>
        </p:nvPicPr>
        <p:blipFill>
          <a:blip r:embed="rId2"/>
          <a:stretch>
            <a:fillRect/>
          </a:stretch>
        </p:blipFill>
        <p:spPr>
          <a:xfrm>
            <a:off x="3764243" y="2093976"/>
            <a:ext cx="4051300" cy="4051300"/>
          </a:xfrm>
        </p:spPr>
      </p:pic>
    </p:spTree>
    <p:extLst>
      <p:ext uri="{BB962C8B-B14F-4D97-AF65-F5344CB8AC3E}">
        <p14:creationId xmlns:p14="http://schemas.microsoft.com/office/powerpoint/2010/main" val="88941229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42A-ECA0-40CF-BE49-EA0E15CE1C93}"/>
              </a:ext>
            </a:extLst>
          </p:cNvPr>
          <p:cNvSpPr>
            <a:spLocks noGrp="1"/>
          </p:cNvSpPr>
          <p:nvPr>
            <p:ph type="title"/>
          </p:nvPr>
        </p:nvSpPr>
        <p:spPr/>
        <p:txBody>
          <a:bodyPr>
            <a:normAutofit fontScale="90000"/>
          </a:bodyPr>
          <a:lstStyle/>
          <a:p>
            <a:r>
              <a:rPr lang="en-GB" dirty="0"/>
              <a:t>Demo time: </a:t>
            </a:r>
            <a:r>
              <a:rPr lang="en-GB" dirty="0" err="1"/>
              <a:t>WebGoat</a:t>
            </a:r>
            <a:r>
              <a:rPr lang="en-GB" dirty="0"/>
              <a:t> hacking</a:t>
            </a:r>
            <a:br>
              <a:rPr lang="en-GB" dirty="0"/>
            </a:br>
            <a:r>
              <a:rPr lang="en-GB" dirty="0"/>
              <a:t>Cookie impersonation (Authentication spoofing)</a:t>
            </a:r>
          </a:p>
        </p:txBody>
      </p:sp>
      <p:pic>
        <p:nvPicPr>
          <p:cNvPr id="5" name="Content Placeholder 4">
            <a:extLst>
              <a:ext uri="{FF2B5EF4-FFF2-40B4-BE49-F238E27FC236}">
                <a16:creationId xmlns:a16="http://schemas.microsoft.com/office/drawing/2014/main" id="{32C2F9BD-CA09-4AA9-8FF7-E00B72C19B1C}"/>
              </a:ext>
            </a:extLst>
          </p:cNvPr>
          <p:cNvPicPr>
            <a:picLocks noGrp="1" noChangeAspect="1"/>
          </p:cNvPicPr>
          <p:nvPr>
            <p:ph idx="1"/>
          </p:nvPr>
        </p:nvPicPr>
        <p:blipFill>
          <a:blip r:embed="rId2"/>
          <a:stretch>
            <a:fillRect/>
          </a:stretch>
        </p:blipFill>
        <p:spPr>
          <a:xfrm>
            <a:off x="4708524" y="2595282"/>
            <a:ext cx="2440515" cy="2490321"/>
          </a:xfrm>
        </p:spPr>
      </p:pic>
    </p:spTree>
    <p:extLst>
      <p:ext uri="{BB962C8B-B14F-4D97-AF65-F5344CB8AC3E}">
        <p14:creationId xmlns:p14="http://schemas.microsoft.com/office/powerpoint/2010/main" val="52259018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42A-ECA0-40CF-BE49-EA0E15CE1C93}"/>
              </a:ext>
            </a:extLst>
          </p:cNvPr>
          <p:cNvSpPr>
            <a:spLocks noGrp="1"/>
          </p:cNvSpPr>
          <p:nvPr>
            <p:ph type="title"/>
          </p:nvPr>
        </p:nvSpPr>
        <p:spPr>
          <a:xfrm>
            <a:off x="371959" y="484632"/>
            <a:ext cx="10756289" cy="1609344"/>
          </a:xfrm>
        </p:spPr>
        <p:txBody>
          <a:bodyPr>
            <a:normAutofit fontScale="90000"/>
          </a:bodyPr>
          <a:lstStyle/>
          <a:p>
            <a:r>
              <a:rPr lang="en-GB" dirty="0"/>
              <a:t>Demo time: </a:t>
            </a:r>
            <a:r>
              <a:rPr lang="en-GB" dirty="0" err="1"/>
              <a:t>WebGoat</a:t>
            </a:r>
            <a:r>
              <a:rPr lang="en-GB" dirty="0"/>
              <a:t> hacking</a:t>
            </a:r>
            <a:br>
              <a:rPr lang="en-GB" dirty="0"/>
            </a:br>
            <a:r>
              <a:rPr lang="en-GB" dirty="0"/>
              <a:t>Cookie impersonation further explained</a:t>
            </a:r>
            <a:br>
              <a:rPr lang="en-GB" dirty="0"/>
            </a:br>
            <a:r>
              <a:rPr lang="en-GB" dirty="0"/>
              <a:t>(Category: Authorization)</a:t>
            </a:r>
          </a:p>
        </p:txBody>
      </p:sp>
      <p:pic>
        <p:nvPicPr>
          <p:cNvPr id="5" name="Content Placeholder 4">
            <a:extLst>
              <a:ext uri="{FF2B5EF4-FFF2-40B4-BE49-F238E27FC236}">
                <a16:creationId xmlns:a16="http://schemas.microsoft.com/office/drawing/2014/main" id="{32C2F9BD-CA09-4AA9-8FF7-E00B72C19B1C}"/>
              </a:ext>
            </a:extLst>
          </p:cNvPr>
          <p:cNvPicPr>
            <a:picLocks noGrp="1" noChangeAspect="1"/>
          </p:cNvPicPr>
          <p:nvPr>
            <p:ph idx="1"/>
          </p:nvPr>
        </p:nvPicPr>
        <p:blipFill>
          <a:blip r:embed="rId2"/>
          <a:stretch>
            <a:fillRect/>
          </a:stretch>
        </p:blipFill>
        <p:spPr>
          <a:xfrm>
            <a:off x="696962" y="2483479"/>
            <a:ext cx="2440515" cy="2490321"/>
          </a:xfrm>
        </p:spPr>
      </p:pic>
      <p:graphicFrame>
        <p:nvGraphicFramePr>
          <p:cNvPr id="3" name="Table 2">
            <a:extLst>
              <a:ext uri="{FF2B5EF4-FFF2-40B4-BE49-F238E27FC236}">
                <a16:creationId xmlns:a16="http://schemas.microsoft.com/office/drawing/2014/main" id="{B44B1BC6-FD25-4E1A-9F6D-6DB8871C9499}"/>
              </a:ext>
            </a:extLst>
          </p:cNvPr>
          <p:cNvGraphicFramePr>
            <a:graphicFrameLocks noGrp="1"/>
          </p:cNvGraphicFramePr>
          <p:nvPr>
            <p:extLst>
              <p:ext uri="{D42A27DB-BD31-4B8C-83A1-F6EECF244321}">
                <p14:modId xmlns:p14="http://schemas.microsoft.com/office/powerpoint/2010/main" val="1531590578"/>
              </p:ext>
            </p:extLst>
          </p:nvPr>
        </p:nvGraphicFramePr>
        <p:xfrm>
          <a:off x="3667431" y="5089216"/>
          <a:ext cx="7460816" cy="1097280"/>
        </p:xfrm>
        <a:graphic>
          <a:graphicData uri="http://schemas.openxmlformats.org/drawingml/2006/table">
            <a:tbl>
              <a:tblPr/>
              <a:tblGrid>
                <a:gridCol w="3730408">
                  <a:extLst>
                    <a:ext uri="{9D8B030D-6E8A-4147-A177-3AD203B41FA5}">
                      <a16:colId xmlns:a16="http://schemas.microsoft.com/office/drawing/2014/main" val="900540357"/>
                    </a:ext>
                  </a:extLst>
                </a:gridCol>
                <a:gridCol w="3730408">
                  <a:extLst>
                    <a:ext uri="{9D8B030D-6E8A-4147-A177-3AD203B41FA5}">
                      <a16:colId xmlns:a16="http://schemas.microsoft.com/office/drawing/2014/main" val="2070268320"/>
                    </a:ext>
                  </a:extLst>
                </a:gridCol>
              </a:tblGrid>
              <a:tr h="279440">
                <a:tc>
                  <a:txBody>
                    <a:bodyPr/>
                    <a:lstStyle/>
                    <a:p>
                      <a:r>
                        <a:rPr lang="en-GB">
                          <a:effectLst/>
                        </a:rPr>
                        <a:t>Username</a:t>
                      </a:r>
                      <a:endParaRPr lang="en-GB"/>
                    </a:p>
                  </a:txBody>
                  <a:tcPr anchor="ctr">
                    <a:lnL>
                      <a:noFill/>
                    </a:lnL>
                    <a:lnR>
                      <a:noFill/>
                    </a:lnR>
                    <a:lnT>
                      <a:noFill/>
                    </a:lnT>
                    <a:lnB>
                      <a:noFill/>
                    </a:lnB>
                    <a:solidFill>
                      <a:srgbClr val="FFFFFF"/>
                    </a:solidFill>
                  </a:tcPr>
                </a:tc>
                <a:tc>
                  <a:txBody>
                    <a:bodyPr/>
                    <a:lstStyle/>
                    <a:p>
                      <a:r>
                        <a:rPr lang="en-GB" dirty="0" err="1">
                          <a:effectLst/>
                        </a:rPr>
                        <a:t>AuthCookie</a:t>
                      </a:r>
                      <a:endParaRPr lang="en-GB" dirty="0"/>
                    </a:p>
                  </a:txBody>
                  <a:tcPr anchor="ctr">
                    <a:lnL>
                      <a:noFill/>
                    </a:lnL>
                    <a:lnR>
                      <a:noFill/>
                    </a:lnR>
                    <a:lnT>
                      <a:noFill/>
                    </a:lnT>
                    <a:lnB>
                      <a:noFill/>
                    </a:lnB>
                    <a:solidFill>
                      <a:srgbClr val="FFFFFF"/>
                    </a:solidFill>
                  </a:tcPr>
                </a:tc>
                <a:extLst>
                  <a:ext uri="{0D108BD9-81ED-4DB2-BD59-A6C34878D82A}">
                    <a16:rowId xmlns:a16="http://schemas.microsoft.com/office/drawing/2014/main" val="3747605149"/>
                  </a:ext>
                </a:extLst>
              </a:tr>
              <a:tr h="254056">
                <a:tc>
                  <a:txBody>
                    <a:bodyPr/>
                    <a:lstStyle/>
                    <a:p>
                      <a:r>
                        <a:rPr lang="en-GB">
                          <a:effectLst/>
                        </a:rPr>
                        <a:t>webgoat</a:t>
                      </a:r>
                      <a:endParaRPr lang="en-GB"/>
                    </a:p>
                  </a:txBody>
                  <a:tcPr anchor="ctr">
                    <a:lnL>
                      <a:noFill/>
                    </a:lnL>
                    <a:lnR>
                      <a:noFill/>
                    </a:lnR>
                    <a:lnT>
                      <a:noFill/>
                    </a:lnT>
                    <a:lnB>
                      <a:noFill/>
                    </a:lnB>
                    <a:solidFill>
                      <a:srgbClr val="FFFFFF"/>
                    </a:solidFill>
                  </a:tcPr>
                </a:tc>
                <a:tc>
                  <a:txBody>
                    <a:bodyPr/>
                    <a:lstStyle/>
                    <a:p>
                      <a:r>
                        <a:rPr lang="en-GB">
                          <a:effectLst/>
                        </a:rPr>
                        <a:t>65432ubphcfx</a:t>
                      </a:r>
                      <a:endParaRPr lang="en-GB"/>
                    </a:p>
                  </a:txBody>
                  <a:tcPr anchor="ctr">
                    <a:lnL>
                      <a:noFill/>
                    </a:lnL>
                    <a:lnR>
                      <a:noFill/>
                    </a:lnR>
                    <a:lnT>
                      <a:noFill/>
                    </a:lnT>
                    <a:lnB>
                      <a:noFill/>
                    </a:lnB>
                    <a:solidFill>
                      <a:srgbClr val="FFFFFF"/>
                    </a:solidFill>
                  </a:tcPr>
                </a:tc>
                <a:extLst>
                  <a:ext uri="{0D108BD9-81ED-4DB2-BD59-A6C34878D82A}">
                    <a16:rowId xmlns:a16="http://schemas.microsoft.com/office/drawing/2014/main" val="1890958867"/>
                  </a:ext>
                </a:extLst>
              </a:tr>
              <a:tr h="244263">
                <a:tc>
                  <a:txBody>
                    <a:bodyPr/>
                    <a:lstStyle/>
                    <a:p>
                      <a:r>
                        <a:rPr lang="en-GB" dirty="0">
                          <a:effectLst/>
                        </a:rPr>
                        <a:t>aspect</a:t>
                      </a:r>
                      <a:endParaRPr lang="en-GB" dirty="0"/>
                    </a:p>
                  </a:txBody>
                  <a:tcPr anchor="ctr">
                    <a:lnL>
                      <a:noFill/>
                    </a:lnL>
                    <a:lnR>
                      <a:noFill/>
                    </a:lnR>
                    <a:lnT>
                      <a:noFill/>
                    </a:lnT>
                    <a:lnB>
                      <a:noFill/>
                    </a:lnB>
                    <a:solidFill>
                      <a:srgbClr val="FFFFFF"/>
                    </a:solidFill>
                  </a:tcPr>
                </a:tc>
                <a:tc>
                  <a:txBody>
                    <a:bodyPr/>
                    <a:lstStyle/>
                    <a:p>
                      <a:r>
                        <a:rPr lang="en-GB" dirty="0">
                          <a:effectLst/>
                        </a:rPr>
                        <a:t>65432udfqtb</a:t>
                      </a:r>
                      <a:endParaRPr lang="en-GB" dirty="0"/>
                    </a:p>
                  </a:txBody>
                  <a:tcPr anchor="ctr">
                    <a:lnL>
                      <a:noFill/>
                    </a:lnL>
                    <a:lnR>
                      <a:noFill/>
                    </a:lnR>
                    <a:lnT>
                      <a:noFill/>
                    </a:lnT>
                    <a:lnB>
                      <a:noFill/>
                    </a:lnB>
                    <a:solidFill>
                      <a:srgbClr val="FFFFFF"/>
                    </a:solidFill>
                  </a:tcPr>
                </a:tc>
                <a:extLst>
                  <a:ext uri="{0D108BD9-81ED-4DB2-BD59-A6C34878D82A}">
                    <a16:rowId xmlns:a16="http://schemas.microsoft.com/office/drawing/2014/main" val="4262750749"/>
                  </a:ext>
                </a:extLst>
              </a:tr>
            </a:tbl>
          </a:graphicData>
        </a:graphic>
      </p:graphicFrame>
      <p:sp>
        <p:nvSpPr>
          <p:cNvPr id="6" name="TextBox 5">
            <a:extLst>
              <a:ext uri="{FF2B5EF4-FFF2-40B4-BE49-F238E27FC236}">
                <a16:creationId xmlns:a16="http://schemas.microsoft.com/office/drawing/2014/main" id="{0905F8D5-43AC-40D4-80E4-F319334E84DB}"/>
              </a:ext>
            </a:extLst>
          </p:cNvPr>
          <p:cNvSpPr txBox="1"/>
          <p:nvPr/>
        </p:nvSpPr>
        <p:spPr>
          <a:xfrm>
            <a:off x="3559276" y="2619309"/>
            <a:ext cx="7568971" cy="2469907"/>
          </a:xfrm>
          <a:prstGeom prst="rect">
            <a:avLst/>
          </a:prstGeom>
          <a:noFill/>
        </p:spPr>
        <p:txBody>
          <a:bodyPr wrap="square" rtlCol="0">
            <a:spAutoFit/>
          </a:bodyPr>
          <a:lstStyle/>
          <a:p>
            <a:pPr lvl="0" algn="just" defTabSz="914400" eaLnBrk="0" fontAlgn="base" hangingPunct="0">
              <a:spcBef>
                <a:spcPct val="0"/>
              </a:spcBef>
              <a:spcAft>
                <a:spcPct val="0"/>
              </a:spcAft>
            </a:pPr>
            <a:r>
              <a:rPr lang="en-US" altLang="en-US" sz="1200" dirty="0"/>
              <a:t>To resolve the exercise, intercept the request in order to locate the cookie named "</a:t>
            </a:r>
            <a:r>
              <a:rPr lang="en-US" altLang="en-US" sz="1200" dirty="0" err="1"/>
              <a:t>AuthCookie</a:t>
            </a:r>
            <a:r>
              <a:rPr lang="en-US" altLang="en-US" sz="1200" dirty="0"/>
              <a:t>". By identifying yourself with the "</a:t>
            </a:r>
            <a:r>
              <a:rPr lang="en-US" altLang="en-US" sz="1200" dirty="0" err="1"/>
              <a:t>webgoat</a:t>
            </a:r>
            <a:r>
              <a:rPr lang="en-US" altLang="en-US" sz="1200" dirty="0"/>
              <a:t>" ("</a:t>
            </a:r>
            <a:r>
              <a:rPr lang="en-US" altLang="en-US" sz="1200" dirty="0" err="1"/>
              <a:t>webgoat</a:t>
            </a:r>
            <a:r>
              <a:rPr lang="en-US" altLang="en-US" sz="1200" dirty="0"/>
              <a:t>" password) and "aspect" ("aspect" password) accounts, you can find the following information:</a:t>
            </a:r>
          </a:p>
          <a:p>
            <a:pPr lvl="0" algn="just" defTabSz="914400" eaLnBrk="0" fontAlgn="base" hangingPunct="0">
              <a:spcBef>
                <a:spcPct val="0"/>
              </a:spcBef>
              <a:spcAft>
                <a:spcPct val="0"/>
              </a:spcAft>
            </a:pPr>
            <a:endParaRPr lang="en-US" altLang="en-US" sz="1200" dirty="0"/>
          </a:p>
          <a:p>
            <a:pPr lvl="0" algn="just" defTabSz="914400" eaLnBrk="0" fontAlgn="base" hangingPunct="0">
              <a:spcBef>
                <a:spcPct val="0"/>
              </a:spcBef>
              <a:spcAft>
                <a:spcPct val="0"/>
              </a:spcAft>
            </a:pPr>
            <a:r>
              <a:rPr lang="en-US" altLang="en-US" sz="1200" dirty="0"/>
              <a:t>The common part being 65432, it is likely to be the same for "</a:t>
            </a:r>
            <a:r>
              <a:rPr lang="en-US" altLang="en-US" sz="1200" dirty="0" err="1"/>
              <a:t>alice</a:t>
            </a:r>
            <a:r>
              <a:rPr lang="en-US" altLang="en-US" sz="1200" dirty="0"/>
              <a:t>", the user under which you want to identify yourself by creating a cookie.</a:t>
            </a:r>
          </a:p>
          <a:p>
            <a:pPr lvl="0" algn="just" defTabSz="914400" eaLnBrk="0" fontAlgn="base" hangingPunct="0">
              <a:spcBef>
                <a:spcPct val="0"/>
              </a:spcBef>
              <a:spcAft>
                <a:spcPct val="0"/>
              </a:spcAft>
            </a:pPr>
            <a:endParaRPr lang="en-US" altLang="en-US" sz="1200" dirty="0"/>
          </a:p>
          <a:p>
            <a:pPr lvl="0" algn="just" defTabSz="914400" eaLnBrk="0" fontAlgn="base" hangingPunct="0">
              <a:spcBef>
                <a:spcPct val="0"/>
              </a:spcBef>
              <a:spcAft>
                <a:spcPct val="0"/>
              </a:spcAft>
            </a:pPr>
            <a:r>
              <a:rPr lang="en-US" altLang="en-US" sz="1200" dirty="0"/>
              <a:t>Moreover, it is clear that "</a:t>
            </a:r>
            <a:r>
              <a:rPr lang="en-US" altLang="en-US" sz="1200" dirty="0" err="1"/>
              <a:t>ubphcfx</a:t>
            </a:r>
            <a:r>
              <a:rPr lang="en-US" altLang="en-US" sz="1200" dirty="0"/>
              <a:t>" is written backwards "</a:t>
            </a:r>
            <a:r>
              <a:rPr lang="en-US" altLang="en-US" sz="1200" dirty="0" err="1"/>
              <a:t>xfchpbu</a:t>
            </a:r>
            <a:r>
              <a:rPr lang="en-US" altLang="en-US" sz="1200" dirty="0"/>
              <a:t>", and that </a:t>
            </a:r>
            <a:r>
              <a:rPr lang="en-US" altLang="en-US" sz="1200" b="1" dirty="0"/>
              <a:t>by transposing each letter with the previous one in the alphabet,</a:t>
            </a:r>
            <a:r>
              <a:rPr lang="en-US" altLang="en-US" sz="1200" dirty="0"/>
              <a:t> we obtain "</a:t>
            </a:r>
            <a:r>
              <a:rPr lang="en-US" altLang="en-US" sz="1200" dirty="0" err="1"/>
              <a:t>webgoat</a:t>
            </a:r>
            <a:r>
              <a:rPr lang="en-US" altLang="en-US" sz="1200" dirty="0"/>
              <a:t>". It is the same for "aspect".</a:t>
            </a:r>
          </a:p>
          <a:p>
            <a:pPr lvl="0" algn="just" defTabSz="914400" eaLnBrk="0" fontAlgn="base" hangingPunct="0">
              <a:spcBef>
                <a:spcPct val="0"/>
              </a:spcBef>
              <a:spcAft>
                <a:spcPct val="0"/>
              </a:spcAft>
            </a:pPr>
            <a:endParaRPr lang="en-US" altLang="en-US" sz="1200" dirty="0"/>
          </a:p>
          <a:p>
            <a:pPr lvl="0" algn="just" defTabSz="914400" eaLnBrk="0" fontAlgn="base" hangingPunct="0">
              <a:spcBef>
                <a:spcPct val="0"/>
              </a:spcBef>
              <a:spcAft>
                <a:spcPct val="0"/>
              </a:spcAft>
            </a:pPr>
            <a:r>
              <a:rPr lang="en-US" altLang="en-US" sz="1200" dirty="0"/>
              <a:t>Alice is written backwards "</a:t>
            </a:r>
            <a:r>
              <a:rPr lang="en-US" altLang="en-US" sz="1200" dirty="0" err="1"/>
              <a:t>ecila</a:t>
            </a:r>
            <a:r>
              <a:rPr lang="en-US" altLang="en-US" sz="1200" dirty="0"/>
              <a:t>", and </a:t>
            </a:r>
            <a:r>
              <a:rPr lang="en-US" altLang="en-US" sz="1200" b="1" dirty="0"/>
              <a:t>by transposing the letters by replacing the letter immediately above, we obtain:</a:t>
            </a:r>
            <a:r>
              <a:rPr lang="en-US" altLang="en-US" sz="1200" dirty="0"/>
              <a:t> "</a:t>
            </a:r>
            <a:r>
              <a:rPr lang="en-US" altLang="en-US" sz="1200" dirty="0" err="1"/>
              <a:t>fdjmb</a:t>
            </a:r>
            <a:r>
              <a:rPr lang="en-US" altLang="en-US" sz="1200" dirty="0"/>
              <a:t>", or "65432fdjmb" for the complete string.</a:t>
            </a:r>
          </a:p>
          <a:p>
            <a:endParaRPr lang="en-GB" sz="1050" dirty="0"/>
          </a:p>
        </p:txBody>
      </p:sp>
    </p:spTree>
    <p:extLst>
      <p:ext uri="{BB962C8B-B14F-4D97-AF65-F5344CB8AC3E}">
        <p14:creationId xmlns:p14="http://schemas.microsoft.com/office/powerpoint/2010/main" val="203149215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BAA64-C1B0-44B6-A73A-161EC534808D}"/>
              </a:ext>
            </a:extLst>
          </p:cNvPr>
          <p:cNvSpPr>
            <a:spLocks noGrp="1"/>
          </p:cNvSpPr>
          <p:nvPr>
            <p:ph type="title"/>
          </p:nvPr>
        </p:nvSpPr>
        <p:spPr>
          <a:xfrm>
            <a:off x="462368" y="346980"/>
            <a:ext cx="10058400" cy="1609344"/>
          </a:xfrm>
        </p:spPr>
        <p:txBody>
          <a:bodyPr>
            <a:normAutofit fontScale="90000"/>
          </a:bodyPr>
          <a:lstStyle/>
          <a:p>
            <a:r>
              <a:rPr lang="en-GB" dirty="0"/>
              <a:t>Another scenario: Hacking cookies and manipulating sessions</a:t>
            </a:r>
          </a:p>
        </p:txBody>
      </p:sp>
      <p:pic>
        <p:nvPicPr>
          <p:cNvPr id="5" name="Content Placeholder 4">
            <a:extLst>
              <a:ext uri="{FF2B5EF4-FFF2-40B4-BE49-F238E27FC236}">
                <a16:creationId xmlns:a16="http://schemas.microsoft.com/office/drawing/2014/main" id="{E3EB02A0-3436-4739-869C-A3FF8C5CCC96}"/>
              </a:ext>
            </a:extLst>
          </p:cNvPr>
          <p:cNvPicPr>
            <a:picLocks noGrp="1" noChangeAspect="1"/>
          </p:cNvPicPr>
          <p:nvPr>
            <p:ph idx="1"/>
          </p:nvPr>
        </p:nvPicPr>
        <p:blipFill>
          <a:blip r:embed="rId2"/>
          <a:stretch>
            <a:fillRect/>
          </a:stretch>
        </p:blipFill>
        <p:spPr>
          <a:xfrm>
            <a:off x="729663" y="2370732"/>
            <a:ext cx="4761905" cy="285714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a:extLst>
              <a:ext uri="{FF2B5EF4-FFF2-40B4-BE49-F238E27FC236}">
                <a16:creationId xmlns:a16="http://schemas.microsoft.com/office/drawing/2014/main" id="{62272648-65DA-4FF1-8413-B8C39103A39F}"/>
              </a:ext>
            </a:extLst>
          </p:cNvPr>
          <p:cNvPicPr>
            <a:picLocks noChangeAspect="1"/>
          </p:cNvPicPr>
          <p:nvPr/>
        </p:nvPicPr>
        <p:blipFill>
          <a:blip r:embed="rId3"/>
          <a:stretch>
            <a:fillRect/>
          </a:stretch>
        </p:blipFill>
        <p:spPr>
          <a:xfrm>
            <a:off x="7024565" y="2237527"/>
            <a:ext cx="4761905" cy="2857143"/>
          </a:xfrm>
          <a:prstGeom prst="rect">
            <a:avLst/>
          </a:prstGeom>
        </p:spPr>
      </p:pic>
      <p:sp>
        <p:nvSpPr>
          <p:cNvPr id="8" name="Arrow: Striped Right 7">
            <a:extLst>
              <a:ext uri="{FF2B5EF4-FFF2-40B4-BE49-F238E27FC236}">
                <a16:creationId xmlns:a16="http://schemas.microsoft.com/office/drawing/2014/main" id="{1CA7F027-CE3F-4C85-9218-BE52BDC00FD4}"/>
              </a:ext>
            </a:extLst>
          </p:cNvPr>
          <p:cNvSpPr/>
          <p:nvPr/>
        </p:nvSpPr>
        <p:spPr>
          <a:xfrm>
            <a:off x="5711097" y="3321638"/>
            <a:ext cx="1175317" cy="688923"/>
          </a:xfrm>
          <a:prstGeom prst="striped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4973423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BAA64-C1B0-44B6-A73A-161EC534808D}"/>
              </a:ext>
            </a:extLst>
          </p:cNvPr>
          <p:cNvSpPr>
            <a:spLocks noGrp="1"/>
          </p:cNvSpPr>
          <p:nvPr>
            <p:ph type="title"/>
          </p:nvPr>
        </p:nvSpPr>
        <p:spPr>
          <a:xfrm>
            <a:off x="577233" y="415806"/>
            <a:ext cx="10058400" cy="1609344"/>
          </a:xfrm>
        </p:spPr>
        <p:txBody>
          <a:bodyPr>
            <a:normAutofit fontScale="90000"/>
          </a:bodyPr>
          <a:lstStyle/>
          <a:p>
            <a:r>
              <a:rPr lang="en-GB" dirty="0"/>
              <a:t>Another scenario: Hacking cookies and manipulating sessions</a:t>
            </a:r>
          </a:p>
        </p:txBody>
      </p:sp>
      <p:sp>
        <p:nvSpPr>
          <p:cNvPr id="8" name="Arrow: Striped Right 7">
            <a:extLst>
              <a:ext uri="{FF2B5EF4-FFF2-40B4-BE49-F238E27FC236}">
                <a16:creationId xmlns:a16="http://schemas.microsoft.com/office/drawing/2014/main" id="{1CA7F027-CE3F-4C85-9218-BE52BDC00FD4}"/>
              </a:ext>
            </a:extLst>
          </p:cNvPr>
          <p:cNvSpPr/>
          <p:nvPr/>
        </p:nvSpPr>
        <p:spPr>
          <a:xfrm>
            <a:off x="5711097" y="3321638"/>
            <a:ext cx="1175317" cy="688923"/>
          </a:xfrm>
          <a:prstGeom prst="striped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Content Placeholder 8">
            <a:extLst>
              <a:ext uri="{FF2B5EF4-FFF2-40B4-BE49-F238E27FC236}">
                <a16:creationId xmlns:a16="http://schemas.microsoft.com/office/drawing/2014/main" id="{36772DFC-45A4-4B9D-8DD9-508B7BB92F22}"/>
              </a:ext>
            </a:extLst>
          </p:cNvPr>
          <p:cNvPicPr>
            <a:picLocks noGrp="1" noChangeAspect="1"/>
          </p:cNvPicPr>
          <p:nvPr>
            <p:ph idx="1"/>
          </p:nvPr>
        </p:nvPicPr>
        <p:blipFill>
          <a:blip r:embed="rId2"/>
          <a:stretch>
            <a:fillRect/>
          </a:stretch>
        </p:blipFill>
        <p:spPr>
          <a:xfrm>
            <a:off x="577233" y="2392510"/>
            <a:ext cx="4761905" cy="285714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a:extLst>
              <a:ext uri="{FF2B5EF4-FFF2-40B4-BE49-F238E27FC236}">
                <a16:creationId xmlns:a16="http://schemas.microsoft.com/office/drawing/2014/main" id="{C7FA83B4-9450-4DFF-859D-4B579655C87F}"/>
              </a:ext>
            </a:extLst>
          </p:cNvPr>
          <p:cNvPicPr>
            <a:picLocks noChangeAspect="1"/>
          </p:cNvPicPr>
          <p:nvPr/>
        </p:nvPicPr>
        <p:blipFill>
          <a:blip r:embed="rId3"/>
          <a:stretch>
            <a:fillRect/>
          </a:stretch>
        </p:blipFill>
        <p:spPr>
          <a:xfrm>
            <a:off x="7031684" y="2392510"/>
            <a:ext cx="4761905" cy="2857143"/>
          </a:xfrm>
          <a:prstGeom prst="rect">
            <a:avLst/>
          </a:prstGeom>
        </p:spPr>
      </p:pic>
    </p:spTree>
    <p:extLst>
      <p:ext uri="{BB962C8B-B14F-4D97-AF65-F5344CB8AC3E}">
        <p14:creationId xmlns:p14="http://schemas.microsoft.com/office/powerpoint/2010/main" val="48431509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BAA64-C1B0-44B6-A73A-161EC534808D}"/>
              </a:ext>
            </a:extLst>
          </p:cNvPr>
          <p:cNvSpPr>
            <a:spLocks noGrp="1"/>
          </p:cNvSpPr>
          <p:nvPr>
            <p:ph type="title"/>
          </p:nvPr>
        </p:nvSpPr>
        <p:spPr>
          <a:xfrm>
            <a:off x="742548" y="455136"/>
            <a:ext cx="10058400" cy="1609344"/>
          </a:xfrm>
        </p:spPr>
        <p:txBody>
          <a:bodyPr>
            <a:normAutofit fontScale="90000"/>
          </a:bodyPr>
          <a:lstStyle/>
          <a:p>
            <a:r>
              <a:rPr lang="en-GB" dirty="0"/>
              <a:t>Another scenario: Hacking cookies and manipulating sessions</a:t>
            </a:r>
          </a:p>
        </p:txBody>
      </p:sp>
      <p:sp>
        <p:nvSpPr>
          <p:cNvPr id="8" name="Arrow: Striped Right 7">
            <a:extLst>
              <a:ext uri="{FF2B5EF4-FFF2-40B4-BE49-F238E27FC236}">
                <a16:creationId xmlns:a16="http://schemas.microsoft.com/office/drawing/2014/main" id="{1CA7F027-CE3F-4C85-9218-BE52BDC00FD4}"/>
              </a:ext>
            </a:extLst>
          </p:cNvPr>
          <p:cNvSpPr/>
          <p:nvPr/>
        </p:nvSpPr>
        <p:spPr>
          <a:xfrm>
            <a:off x="5711097" y="3321638"/>
            <a:ext cx="1175317" cy="688923"/>
          </a:xfrm>
          <a:prstGeom prst="striped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Content Placeholder 8">
            <a:extLst>
              <a:ext uri="{FF2B5EF4-FFF2-40B4-BE49-F238E27FC236}">
                <a16:creationId xmlns:a16="http://schemas.microsoft.com/office/drawing/2014/main" id="{AF2BAB21-743F-4608-8697-7CF977E68C71}"/>
              </a:ext>
            </a:extLst>
          </p:cNvPr>
          <p:cNvPicPr>
            <a:picLocks noGrp="1" noChangeAspect="1"/>
          </p:cNvPicPr>
          <p:nvPr>
            <p:ph idx="1"/>
          </p:nvPr>
        </p:nvPicPr>
        <p:blipFill>
          <a:blip r:embed="rId2"/>
          <a:stretch>
            <a:fillRect/>
          </a:stretch>
        </p:blipFill>
        <p:spPr>
          <a:xfrm>
            <a:off x="742548" y="2581989"/>
            <a:ext cx="4761905" cy="285714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a:extLst>
              <a:ext uri="{FF2B5EF4-FFF2-40B4-BE49-F238E27FC236}">
                <a16:creationId xmlns:a16="http://schemas.microsoft.com/office/drawing/2014/main" id="{0B8B99DB-D494-416B-8201-3A7D2EBFF6C7}"/>
              </a:ext>
            </a:extLst>
          </p:cNvPr>
          <p:cNvPicPr>
            <a:picLocks noChangeAspect="1"/>
          </p:cNvPicPr>
          <p:nvPr/>
        </p:nvPicPr>
        <p:blipFill>
          <a:blip r:embed="rId3"/>
          <a:stretch>
            <a:fillRect/>
          </a:stretch>
        </p:blipFill>
        <p:spPr>
          <a:xfrm>
            <a:off x="7093058" y="2581989"/>
            <a:ext cx="4761905" cy="2857143"/>
          </a:xfrm>
          <a:prstGeom prst="rect">
            <a:avLst/>
          </a:prstGeom>
        </p:spPr>
      </p:pic>
    </p:spTree>
    <p:extLst>
      <p:ext uri="{BB962C8B-B14F-4D97-AF65-F5344CB8AC3E}">
        <p14:creationId xmlns:p14="http://schemas.microsoft.com/office/powerpoint/2010/main" val="412757468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7E3AA-35E2-4773-A67A-B432C258DA42}"/>
              </a:ext>
            </a:extLst>
          </p:cNvPr>
          <p:cNvSpPr>
            <a:spLocks noGrp="1"/>
          </p:cNvSpPr>
          <p:nvPr>
            <p:ph type="title"/>
          </p:nvPr>
        </p:nvSpPr>
        <p:spPr/>
        <p:txBody>
          <a:bodyPr/>
          <a:lstStyle/>
          <a:p>
            <a:r>
              <a:rPr lang="en-GB" dirty="0"/>
              <a:t>Terminology</a:t>
            </a:r>
          </a:p>
        </p:txBody>
      </p:sp>
      <p:sp>
        <p:nvSpPr>
          <p:cNvPr id="3" name="Content Placeholder 2">
            <a:extLst>
              <a:ext uri="{FF2B5EF4-FFF2-40B4-BE49-F238E27FC236}">
                <a16:creationId xmlns:a16="http://schemas.microsoft.com/office/drawing/2014/main" id="{52AF4C2C-2186-4290-ACAB-CFB886D31FBA}"/>
              </a:ext>
            </a:extLst>
          </p:cNvPr>
          <p:cNvSpPr>
            <a:spLocks noGrp="1"/>
          </p:cNvSpPr>
          <p:nvPr>
            <p:ph idx="1"/>
          </p:nvPr>
        </p:nvSpPr>
        <p:spPr>
          <a:xfrm>
            <a:off x="1069848" y="1844842"/>
            <a:ext cx="10058400" cy="4327358"/>
          </a:xfrm>
        </p:spPr>
        <p:txBody>
          <a:bodyPr>
            <a:normAutofit fontScale="92500" lnSpcReduction="10000"/>
          </a:bodyPr>
          <a:lstStyle/>
          <a:p>
            <a:r>
              <a:rPr lang="en-GB" dirty="0">
                <a:solidFill>
                  <a:srgbClr val="92D050"/>
                </a:solidFill>
              </a:rPr>
              <a:t>Security</a:t>
            </a:r>
            <a:r>
              <a:rPr lang="en-GB" dirty="0"/>
              <a:t> is required when the threat is present.</a:t>
            </a:r>
          </a:p>
          <a:p>
            <a:r>
              <a:rPr lang="en-GB" dirty="0">
                <a:solidFill>
                  <a:srgbClr val="FF0000"/>
                </a:solidFill>
              </a:rPr>
              <a:t>Threat</a:t>
            </a:r>
            <a:r>
              <a:rPr lang="en-GB" dirty="0"/>
              <a:t> must be known.</a:t>
            </a:r>
          </a:p>
          <a:p>
            <a:r>
              <a:rPr lang="en-GB" dirty="0"/>
              <a:t>The weak entry points must be known that raises a threat (</a:t>
            </a:r>
            <a:r>
              <a:rPr lang="en-GB" dirty="0">
                <a:solidFill>
                  <a:srgbClr val="C00000"/>
                </a:solidFill>
              </a:rPr>
              <a:t>vulnerability</a:t>
            </a:r>
            <a:r>
              <a:rPr lang="en-GB" dirty="0"/>
              <a:t>).</a:t>
            </a:r>
          </a:p>
          <a:p>
            <a:endParaRPr lang="en-GB" dirty="0"/>
          </a:p>
          <a:p>
            <a:r>
              <a:rPr lang="en-GB" dirty="0"/>
              <a:t>A </a:t>
            </a:r>
            <a:r>
              <a:rPr lang="en-GB" dirty="0">
                <a:solidFill>
                  <a:srgbClr val="FF0000"/>
                </a:solidFill>
              </a:rPr>
              <a:t>threat</a:t>
            </a:r>
            <a:r>
              <a:rPr lang="en-GB" dirty="0"/>
              <a:t> is any potential occurrence, malicious or otherwise, that could harm an asset.</a:t>
            </a:r>
          </a:p>
          <a:p>
            <a:r>
              <a:rPr lang="en-GB" dirty="0"/>
              <a:t>A </a:t>
            </a:r>
            <a:r>
              <a:rPr lang="en-GB" sz="2100" dirty="0">
                <a:solidFill>
                  <a:srgbClr val="C00000"/>
                </a:solidFill>
              </a:rPr>
              <a:t>vulnerability</a:t>
            </a:r>
            <a:r>
              <a:rPr lang="en-GB" dirty="0"/>
              <a:t> is a weakness that makes a threat possible.</a:t>
            </a:r>
          </a:p>
          <a:p>
            <a:pPr lvl="1"/>
            <a:r>
              <a:rPr lang="en-GB" dirty="0"/>
              <a:t>An example: Weak input validation is an example of an application layer vulnerability, which can result in input attacks!</a:t>
            </a:r>
          </a:p>
          <a:p>
            <a:pPr lvl="1"/>
            <a:endParaRPr lang="en-GB" dirty="0"/>
          </a:p>
          <a:p>
            <a:r>
              <a:rPr lang="en-GB" dirty="0"/>
              <a:t>An attack in an action that exploits a vulnerability or enacts a </a:t>
            </a:r>
            <a:r>
              <a:rPr lang="en-GB" dirty="0">
                <a:solidFill>
                  <a:srgbClr val="FF0000"/>
                </a:solidFill>
              </a:rPr>
              <a:t>threat</a:t>
            </a:r>
            <a:r>
              <a:rPr lang="en-GB" dirty="0"/>
              <a:t>.</a:t>
            </a:r>
          </a:p>
          <a:p>
            <a:pPr lvl="1"/>
            <a:r>
              <a:rPr lang="en-GB" dirty="0"/>
              <a:t>An example: Sending malicious input to an application or flooding a network in an attempt to deny service. Ever experienced to enter a website that is down?</a:t>
            </a:r>
          </a:p>
        </p:txBody>
      </p:sp>
      <p:sp>
        <p:nvSpPr>
          <p:cNvPr id="4" name="Thought Bubble: Cloud 3">
            <a:extLst>
              <a:ext uri="{FF2B5EF4-FFF2-40B4-BE49-F238E27FC236}">
                <a16:creationId xmlns:a16="http://schemas.microsoft.com/office/drawing/2014/main" id="{D8FEA0CB-A86B-46C1-8CD0-1F6E0E98081D}"/>
              </a:ext>
            </a:extLst>
          </p:cNvPr>
          <p:cNvSpPr/>
          <p:nvPr/>
        </p:nvSpPr>
        <p:spPr>
          <a:xfrm>
            <a:off x="5132438" y="308930"/>
            <a:ext cx="1474839" cy="980374"/>
          </a:xfrm>
          <a:prstGeom prst="cloud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1135305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BAA64-C1B0-44B6-A73A-161EC534808D}"/>
              </a:ext>
            </a:extLst>
          </p:cNvPr>
          <p:cNvSpPr>
            <a:spLocks noGrp="1"/>
          </p:cNvSpPr>
          <p:nvPr>
            <p:ph type="title"/>
          </p:nvPr>
        </p:nvSpPr>
        <p:spPr>
          <a:xfrm>
            <a:off x="812077" y="455135"/>
            <a:ext cx="10058400" cy="1609344"/>
          </a:xfrm>
        </p:spPr>
        <p:txBody>
          <a:bodyPr>
            <a:normAutofit fontScale="90000"/>
          </a:bodyPr>
          <a:lstStyle/>
          <a:p>
            <a:r>
              <a:rPr lang="en-GB" dirty="0"/>
              <a:t>Another scenario: Hacking cookies and manipulating sessions</a:t>
            </a:r>
          </a:p>
        </p:txBody>
      </p:sp>
      <p:sp>
        <p:nvSpPr>
          <p:cNvPr id="8" name="Arrow: Striped Right 7">
            <a:extLst>
              <a:ext uri="{FF2B5EF4-FFF2-40B4-BE49-F238E27FC236}">
                <a16:creationId xmlns:a16="http://schemas.microsoft.com/office/drawing/2014/main" id="{1CA7F027-CE3F-4C85-9218-BE52BDC00FD4}"/>
              </a:ext>
            </a:extLst>
          </p:cNvPr>
          <p:cNvSpPr/>
          <p:nvPr/>
        </p:nvSpPr>
        <p:spPr>
          <a:xfrm>
            <a:off x="6202710" y="3321637"/>
            <a:ext cx="1175317" cy="688923"/>
          </a:xfrm>
          <a:prstGeom prst="striped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Content Placeholder 8">
            <a:extLst>
              <a:ext uri="{FF2B5EF4-FFF2-40B4-BE49-F238E27FC236}">
                <a16:creationId xmlns:a16="http://schemas.microsoft.com/office/drawing/2014/main" id="{90FFA52E-CBBA-4499-B4AE-AF16EACE0F02}"/>
              </a:ext>
            </a:extLst>
          </p:cNvPr>
          <p:cNvPicPr>
            <a:picLocks noGrp="1" noChangeAspect="1"/>
          </p:cNvPicPr>
          <p:nvPr>
            <p:ph idx="1"/>
          </p:nvPr>
        </p:nvPicPr>
        <p:blipFill>
          <a:blip r:embed="rId2"/>
          <a:stretch>
            <a:fillRect/>
          </a:stretch>
        </p:blipFill>
        <p:spPr>
          <a:xfrm>
            <a:off x="1069848" y="2581989"/>
            <a:ext cx="4771429" cy="285714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TextBox 9">
            <a:extLst>
              <a:ext uri="{FF2B5EF4-FFF2-40B4-BE49-F238E27FC236}">
                <a16:creationId xmlns:a16="http://schemas.microsoft.com/office/drawing/2014/main" id="{8D2B7717-959D-4265-ADDC-5119765B97C3}"/>
              </a:ext>
            </a:extLst>
          </p:cNvPr>
          <p:cNvSpPr txBox="1"/>
          <p:nvPr/>
        </p:nvSpPr>
        <p:spPr>
          <a:xfrm>
            <a:off x="7541343" y="2576810"/>
            <a:ext cx="3962400" cy="2862322"/>
          </a:xfrm>
          <a:prstGeom prst="rect">
            <a:avLst/>
          </a:prstGeom>
          <a:noFill/>
        </p:spPr>
        <p:txBody>
          <a:bodyPr wrap="square" rtlCol="0">
            <a:spAutoFit/>
          </a:bodyPr>
          <a:lstStyle/>
          <a:p>
            <a:r>
              <a:rPr lang="en-GB" dirty="0"/>
              <a:t>The response shows that by altering the "</a:t>
            </a:r>
            <a:r>
              <a:rPr lang="en-GB" dirty="0" err="1">
                <a:highlight>
                  <a:srgbClr val="FFFF00"/>
                </a:highlight>
              </a:rPr>
              <a:t>uid</a:t>
            </a:r>
            <a:r>
              <a:rPr lang="en-GB" dirty="0"/>
              <a:t>" cookie we have logged in to the application as "</a:t>
            </a:r>
            <a:r>
              <a:rPr lang="en-GB" dirty="0">
                <a:highlight>
                  <a:srgbClr val="FF0000"/>
                </a:highlight>
              </a:rPr>
              <a:t>admin</a:t>
            </a:r>
            <a:r>
              <a:rPr lang="en-GB" dirty="0"/>
              <a:t>".</a:t>
            </a:r>
          </a:p>
          <a:p>
            <a:endParaRPr lang="en-GB" dirty="0"/>
          </a:p>
          <a:p>
            <a:r>
              <a:rPr lang="en-GB" dirty="0"/>
              <a:t>We have used cookies to manipulate the session and access another account with </a:t>
            </a:r>
            <a:r>
              <a:rPr lang="en-GB" b="1" dirty="0">
                <a:solidFill>
                  <a:schemeClr val="accent4">
                    <a:lumMod val="75000"/>
                  </a:schemeClr>
                </a:solidFill>
              </a:rPr>
              <a:t>elevated privileges</a:t>
            </a:r>
            <a:r>
              <a:rPr lang="en-GB" dirty="0"/>
              <a:t>.</a:t>
            </a:r>
          </a:p>
          <a:p>
            <a:endParaRPr lang="en-GB" dirty="0"/>
          </a:p>
        </p:txBody>
      </p:sp>
    </p:spTree>
    <p:extLst>
      <p:ext uri="{BB962C8B-B14F-4D97-AF65-F5344CB8AC3E}">
        <p14:creationId xmlns:p14="http://schemas.microsoft.com/office/powerpoint/2010/main" val="263236830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CC56-FBA4-4B3C-9748-18193C9ADC50}"/>
              </a:ext>
            </a:extLst>
          </p:cNvPr>
          <p:cNvSpPr>
            <a:spLocks noGrp="1"/>
          </p:cNvSpPr>
          <p:nvPr>
            <p:ph type="title"/>
          </p:nvPr>
        </p:nvSpPr>
        <p:spPr>
          <a:xfrm>
            <a:off x="973281" y="0"/>
            <a:ext cx="10058400" cy="1256053"/>
          </a:xfrm>
        </p:spPr>
        <p:txBody>
          <a:bodyPr>
            <a:noAutofit/>
          </a:bodyPr>
          <a:lstStyle/>
          <a:p>
            <a:br>
              <a:rPr lang="en-GB" dirty="0"/>
            </a:br>
            <a:r>
              <a:rPr lang="en-GB" dirty="0"/>
              <a:t>3) Sensitive Data Exposure</a:t>
            </a:r>
            <a:br>
              <a:rPr lang="en-GB" dirty="0"/>
            </a:br>
            <a:endParaRPr lang="en-GB" dirty="0"/>
          </a:p>
        </p:txBody>
      </p:sp>
      <p:pic>
        <p:nvPicPr>
          <p:cNvPr id="5" name="Content Placeholder 4">
            <a:extLst>
              <a:ext uri="{FF2B5EF4-FFF2-40B4-BE49-F238E27FC236}">
                <a16:creationId xmlns:a16="http://schemas.microsoft.com/office/drawing/2014/main" id="{6BC64C43-CDEB-46C7-A89C-9571E70B683D}"/>
              </a:ext>
            </a:extLst>
          </p:cNvPr>
          <p:cNvPicPr>
            <a:picLocks noGrp="1" noChangeAspect="1"/>
          </p:cNvPicPr>
          <p:nvPr>
            <p:ph idx="1"/>
          </p:nvPr>
        </p:nvPicPr>
        <p:blipFill>
          <a:blip r:embed="rId2"/>
          <a:stretch>
            <a:fillRect/>
          </a:stretch>
        </p:blipFill>
        <p:spPr>
          <a:xfrm>
            <a:off x="3694596" y="1121130"/>
            <a:ext cx="4802807" cy="5736870"/>
          </a:xfrm>
        </p:spPr>
      </p:pic>
    </p:spTree>
    <p:extLst>
      <p:ext uri="{BB962C8B-B14F-4D97-AF65-F5344CB8AC3E}">
        <p14:creationId xmlns:p14="http://schemas.microsoft.com/office/powerpoint/2010/main" val="392208013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D584-2556-46B1-B96D-67215F0EB59E}"/>
              </a:ext>
            </a:extLst>
          </p:cNvPr>
          <p:cNvSpPr>
            <a:spLocks noGrp="1"/>
          </p:cNvSpPr>
          <p:nvPr>
            <p:ph type="title"/>
          </p:nvPr>
        </p:nvSpPr>
        <p:spPr>
          <a:xfrm>
            <a:off x="1066800" y="187035"/>
            <a:ext cx="10058400" cy="1148403"/>
          </a:xfrm>
        </p:spPr>
        <p:txBody>
          <a:bodyPr>
            <a:noAutofit/>
          </a:bodyPr>
          <a:lstStyle/>
          <a:p>
            <a:br>
              <a:rPr lang="en-GB" dirty="0"/>
            </a:br>
            <a:r>
              <a:rPr lang="en-GB" dirty="0"/>
              <a:t>4) XML External Entities (XXE)</a:t>
            </a:r>
            <a:br>
              <a:rPr lang="en-GB" dirty="0"/>
            </a:br>
            <a:endParaRPr lang="en-GB" dirty="0"/>
          </a:p>
        </p:txBody>
      </p:sp>
      <p:pic>
        <p:nvPicPr>
          <p:cNvPr id="5" name="Content Placeholder 4">
            <a:extLst>
              <a:ext uri="{FF2B5EF4-FFF2-40B4-BE49-F238E27FC236}">
                <a16:creationId xmlns:a16="http://schemas.microsoft.com/office/drawing/2014/main" id="{0175D107-DC0C-4CA4-826B-D22A9A077B62}"/>
              </a:ext>
            </a:extLst>
          </p:cNvPr>
          <p:cNvPicPr>
            <a:picLocks noGrp="1" noChangeAspect="1"/>
          </p:cNvPicPr>
          <p:nvPr>
            <p:ph idx="1"/>
          </p:nvPr>
        </p:nvPicPr>
        <p:blipFill>
          <a:blip r:embed="rId2"/>
          <a:stretch>
            <a:fillRect/>
          </a:stretch>
        </p:blipFill>
        <p:spPr>
          <a:xfrm>
            <a:off x="3935839" y="1437460"/>
            <a:ext cx="4483320" cy="5327021"/>
          </a:xfrm>
        </p:spPr>
      </p:pic>
    </p:spTree>
    <p:extLst>
      <p:ext uri="{BB962C8B-B14F-4D97-AF65-F5344CB8AC3E}">
        <p14:creationId xmlns:p14="http://schemas.microsoft.com/office/powerpoint/2010/main" val="210248155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67936-5B10-428B-A9C0-97815865A4AF}"/>
              </a:ext>
            </a:extLst>
          </p:cNvPr>
          <p:cNvSpPr>
            <a:spLocks noGrp="1"/>
          </p:cNvSpPr>
          <p:nvPr>
            <p:ph type="title"/>
          </p:nvPr>
        </p:nvSpPr>
        <p:spPr>
          <a:xfrm>
            <a:off x="1066800" y="1404"/>
            <a:ext cx="10058400" cy="1137158"/>
          </a:xfrm>
        </p:spPr>
        <p:txBody>
          <a:bodyPr/>
          <a:lstStyle/>
          <a:p>
            <a:r>
              <a:rPr lang="en-GB" dirty="0"/>
              <a:t>5) Broken access control</a:t>
            </a:r>
          </a:p>
        </p:txBody>
      </p:sp>
      <p:pic>
        <p:nvPicPr>
          <p:cNvPr id="5" name="Content Placeholder 4">
            <a:extLst>
              <a:ext uri="{FF2B5EF4-FFF2-40B4-BE49-F238E27FC236}">
                <a16:creationId xmlns:a16="http://schemas.microsoft.com/office/drawing/2014/main" id="{F3AB8903-7D03-4C06-AD2B-23BD6DFC58FF}"/>
              </a:ext>
            </a:extLst>
          </p:cNvPr>
          <p:cNvPicPr>
            <a:picLocks noGrp="1" noChangeAspect="1"/>
          </p:cNvPicPr>
          <p:nvPr>
            <p:ph idx="1"/>
          </p:nvPr>
        </p:nvPicPr>
        <p:blipFill>
          <a:blip r:embed="rId2"/>
          <a:stretch>
            <a:fillRect/>
          </a:stretch>
        </p:blipFill>
        <p:spPr>
          <a:xfrm>
            <a:off x="3712346" y="1137158"/>
            <a:ext cx="4767307" cy="5719438"/>
          </a:xfrm>
        </p:spPr>
      </p:pic>
    </p:spTree>
    <p:extLst>
      <p:ext uri="{BB962C8B-B14F-4D97-AF65-F5344CB8AC3E}">
        <p14:creationId xmlns:p14="http://schemas.microsoft.com/office/powerpoint/2010/main" val="163141982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B42A-ECA0-40CF-BE49-EA0E15CE1C93}"/>
              </a:ext>
            </a:extLst>
          </p:cNvPr>
          <p:cNvSpPr>
            <a:spLocks noGrp="1"/>
          </p:cNvSpPr>
          <p:nvPr>
            <p:ph type="title"/>
          </p:nvPr>
        </p:nvSpPr>
        <p:spPr/>
        <p:txBody>
          <a:bodyPr>
            <a:normAutofit fontScale="90000"/>
          </a:bodyPr>
          <a:lstStyle/>
          <a:p>
            <a:r>
              <a:rPr lang="en-GB" dirty="0"/>
              <a:t>Demo time: </a:t>
            </a:r>
            <a:r>
              <a:rPr lang="en-GB" dirty="0" err="1"/>
              <a:t>WebGoat</a:t>
            </a:r>
            <a:r>
              <a:rPr lang="en-GB" dirty="0"/>
              <a:t> hacking</a:t>
            </a:r>
            <a:br>
              <a:rPr lang="en-GB" dirty="0"/>
            </a:br>
            <a:r>
              <a:rPr lang="en-GB" dirty="0"/>
              <a:t>Broken access control</a:t>
            </a:r>
            <a:br>
              <a:rPr lang="en-GB" dirty="0"/>
            </a:br>
            <a:r>
              <a:rPr lang="en-GB" dirty="0"/>
              <a:t>(Bypassing security controls)</a:t>
            </a:r>
          </a:p>
        </p:txBody>
      </p:sp>
      <p:pic>
        <p:nvPicPr>
          <p:cNvPr id="5" name="Content Placeholder 4">
            <a:extLst>
              <a:ext uri="{FF2B5EF4-FFF2-40B4-BE49-F238E27FC236}">
                <a16:creationId xmlns:a16="http://schemas.microsoft.com/office/drawing/2014/main" id="{32C2F9BD-CA09-4AA9-8FF7-E00B72C19B1C}"/>
              </a:ext>
            </a:extLst>
          </p:cNvPr>
          <p:cNvPicPr>
            <a:picLocks noGrp="1" noChangeAspect="1"/>
          </p:cNvPicPr>
          <p:nvPr>
            <p:ph idx="1"/>
          </p:nvPr>
        </p:nvPicPr>
        <p:blipFill>
          <a:blip r:embed="rId2"/>
          <a:stretch>
            <a:fillRect/>
          </a:stretch>
        </p:blipFill>
        <p:spPr>
          <a:xfrm>
            <a:off x="4708524" y="2595282"/>
            <a:ext cx="2440515" cy="2490321"/>
          </a:xfrm>
        </p:spPr>
      </p:pic>
    </p:spTree>
    <p:extLst>
      <p:ext uri="{BB962C8B-B14F-4D97-AF65-F5344CB8AC3E}">
        <p14:creationId xmlns:p14="http://schemas.microsoft.com/office/powerpoint/2010/main" val="414812635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638F9-EF35-4BDB-8DDB-ABF5ADED5F40}"/>
              </a:ext>
            </a:extLst>
          </p:cNvPr>
          <p:cNvSpPr>
            <a:spLocks noGrp="1"/>
          </p:cNvSpPr>
          <p:nvPr>
            <p:ph type="title"/>
          </p:nvPr>
        </p:nvSpPr>
        <p:spPr>
          <a:xfrm>
            <a:off x="1066800" y="140071"/>
            <a:ext cx="10058400" cy="1095125"/>
          </a:xfrm>
        </p:spPr>
        <p:txBody>
          <a:bodyPr>
            <a:noAutofit/>
          </a:bodyPr>
          <a:lstStyle/>
          <a:p>
            <a:br>
              <a:rPr lang="en-GB" dirty="0"/>
            </a:br>
            <a:r>
              <a:rPr lang="en-GB" dirty="0"/>
              <a:t>6) Security misconfigurations</a:t>
            </a:r>
            <a:br>
              <a:rPr lang="en-GB" dirty="0"/>
            </a:br>
            <a:endParaRPr lang="en-GB" dirty="0"/>
          </a:p>
        </p:txBody>
      </p:sp>
      <p:pic>
        <p:nvPicPr>
          <p:cNvPr id="5" name="Content Placeholder 4">
            <a:extLst>
              <a:ext uri="{FF2B5EF4-FFF2-40B4-BE49-F238E27FC236}">
                <a16:creationId xmlns:a16="http://schemas.microsoft.com/office/drawing/2014/main" id="{B60382BB-D541-41F6-8B23-ABF19F24393C}"/>
              </a:ext>
            </a:extLst>
          </p:cNvPr>
          <p:cNvPicPr>
            <a:picLocks noGrp="1" noChangeAspect="1"/>
          </p:cNvPicPr>
          <p:nvPr>
            <p:ph idx="1"/>
          </p:nvPr>
        </p:nvPicPr>
        <p:blipFill>
          <a:blip r:embed="rId2"/>
          <a:stretch>
            <a:fillRect/>
          </a:stretch>
        </p:blipFill>
        <p:spPr>
          <a:xfrm>
            <a:off x="3687321" y="1235196"/>
            <a:ext cx="4719832" cy="5618540"/>
          </a:xfrm>
        </p:spPr>
      </p:pic>
    </p:spTree>
    <p:extLst>
      <p:ext uri="{BB962C8B-B14F-4D97-AF65-F5344CB8AC3E}">
        <p14:creationId xmlns:p14="http://schemas.microsoft.com/office/powerpoint/2010/main" val="383070729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DED1C-FEEC-40F5-B458-9D8BB60B16AB}"/>
              </a:ext>
            </a:extLst>
          </p:cNvPr>
          <p:cNvSpPr>
            <a:spLocks noGrp="1"/>
          </p:cNvSpPr>
          <p:nvPr>
            <p:ph type="title"/>
          </p:nvPr>
        </p:nvSpPr>
        <p:spPr>
          <a:xfrm>
            <a:off x="1066800" y="239288"/>
            <a:ext cx="10058400" cy="1004141"/>
          </a:xfrm>
        </p:spPr>
        <p:txBody>
          <a:bodyPr>
            <a:noAutofit/>
          </a:bodyPr>
          <a:lstStyle/>
          <a:p>
            <a:br>
              <a:rPr lang="en-GB" dirty="0"/>
            </a:br>
            <a:r>
              <a:rPr lang="en-GB" dirty="0"/>
              <a:t>7) Cross Site Scripting (XSS)</a:t>
            </a:r>
            <a:br>
              <a:rPr lang="en-GB" dirty="0"/>
            </a:br>
            <a:endParaRPr lang="en-GB" dirty="0"/>
          </a:p>
        </p:txBody>
      </p:sp>
      <p:pic>
        <p:nvPicPr>
          <p:cNvPr id="5" name="Content Placeholder 4">
            <a:extLst>
              <a:ext uri="{FF2B5EF4-FFF2-40B4-BE49-F238E27FC236}">
                <a16:creationId xmlns:a16="http://schemas.microsoft.com/office/drawing/2014/main" id="{A192F357-FC77-4D15-A8C1-B7898A8FA39A}"/>
              </a:ext>
            </a:extLst>
          </p:cNvPr>
          <p:cNvPicPr>
            <a:picLocks noGrp="1" noChangeAspect="1"/>
          </p:cNvPicPr>
          <p:nvPr>
            <p:ph idx="1"/>
          </p:nvPr>
        </p:nvPicPr>
        <p:blipFill>
          <a:blip r:embed="rId2"/>
          <a:stretch>
            <a:fillRect/>
          </a:stretch>
        </p:blipFill>
        <p:spPr>
          <a:xfrm>
            <a:off x="3480582" y="1243429"/>
            <a:ext cx="4693936" cy="5614571"/>
          </a:xfrm>
        </p:spPr>
      </p:pic>
    </p:spTree>
    <p:extLst>
      <p:ext uri="{BB962C8B-B14F-4D97-AF65-F5344CB8AC3E}">
        <p14:creationId xmlns:p14="http://schemas.microsoft.com/office/powerpoint/2010/main" val="320855963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CB1C2B5-E977-455F-A8D9-8A98D24537EF}"/>
              </a:ext>
            </a:extLst>
          </p:cNvPr>
          <p:cNvPicPr>
            <a:picLocks noGrp="1" noChangeAspect="1"/>
          </p:cNvPicPr>
          <p:nvPr>
            <p:ph idx="1"/>
          </p:nvPr>
        </p:nvPicPr>
        <p:blipFill>
          <a:blip r:embed="rId2"/>
          <a:stretch>
            <a:fillRect/>
          </a:stretch>
        </p:blipFill>
        <p:spPr>
          <a:xfrm>
            <a:off x="1111429" y="836145"/>
            <a:ext cx="9352562" cy="5185709"/>
          </a:xfrm>
        </p:spPr>
      </p:pic>
    </p:spTree>
    <p:extLst>
      <p:ext uri="{BB962C8B-B14F-4D97-AF65-F5344CB8AC3E}">
        <p14:creationId xmlns:p14="http://schemas.microsoft.com/office/powerpoint/2010/main" val="139855283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14E0-8318-47B9-9C08-09BF68B2AD6C}"/>
              </a:ext>
            </a:extLst>
          </p:cNvPr>
          <p:cNvSpPr>
            <a:spLocks noGrp="1"/>
          </p:cNvSpPr>
          <p:nvPr>
            <p:ph type="title"/>
          </p:nvPr>
        </p:nvSpPr>
        <p:spPr>
          <a:xfrm>
            <a:off x="1066800" y="290946"/>
            <a:ext cx="10058400" cy="1065276"/>
          </a:xfrm>
        </p:spPr>
        <p:txBody>
          <a:bodyPr>
            <a:noAutofit/>
          </a:bodyPr>
          <a:lstStyle/>
          <a:p>
            <a:br>
              <a:rPr lang="en-GB" dirty="0"/>
            </a:br>
            <a:r>
              <a:rPr lang="en-GB" dirty="0"/>
              <a:t>8) Insecure Deserialization</a:t>
            </a:r>
            <a:br>
              <a:rPr lang="en-GB" dirty="0"/>
            </a:br>
            <a:endParaRPr lang="en-GB" dirty="0"/>
          </a:p>
        </p:txBody>
      </p:sp>
      <p:pic>
        <p:nvPicPr>
          <p:cNvPr id="5" name="Content Placeholder 4">
            <a:extLst>
              <a:ext uri="{FF2B5EF4-FFF2-40B4-BE49-F238E27FC236}">
                <a16:creationId xmlns:a16="http://schemas.microsoft.com/office/drawing/2014/main" id="{1F0FEEE5-5338-46F8-AF3C-B065832A25A5}"/>
              </a:ext>
            </a:extLst>
          </p:cNvPr>
          <p:cNvPicPr>
            <a:picLocks noGrp="1" noChangeAspect="1"/>
          </p:cNvPicPr>
          <p:nvPr>
            <p:ph idx="1"/>
          </p:nvPr>
        </p:nvPicPr>
        <p:blipFill>
          <a:blip r:embed="rId2"/>
          <a:stretch>
            <a:fillRect/>
          </a:stretch>
        </p:blipFill>
        <p:spPr>
          <a:xfrm>
            <a:off x="3595513" y="1356222"/>
            <a:ext cx="4475095" cy="5343030"/>
          </a:xfrm>
        </p:spPr>
      </p:pic>
    </p:spTree>
    <p:extLst>
      <p:ext uri="{BB962C8B-B14F-4D97-AF65-F5344CB8AC3E}">
        <p14:creationId xmlns:p14="http://schemas.microsoft.com/office/powerpoint/2010/main" val="140556988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4E7A0-BD15-4922-816C-F20D871B545E}"/>
              </a:ext>
            </a:extLst>
          </p:cNvPr>
          <p:cNvSpPr>
            <a:spLocks noGrp="1"/>
          </p:cNvSpPr>
          <p:nvPr>
            <p:ph type="title"/>
          </p:nvPr>
        </p:nvSpPr>
        <p:spPr>
          <a:xfrm>
            <a:off x="811611" y="145473"/>
            <a:ext cx="10568778" cy="1138821"/>
          </a:xfrm>
        </p:spPr>
        <p:txBody>
          <a:bodyPr>
            <a:noAutofit/>
          </a:bodyPr>
          <a:lstStyle/>
          <a:p>
            <a:br>
              <a:rPr lang="en-GB" sz="3200" dirty="0"/>
            </a:br>
            <a:r>
              <a:rPr lang="en-GB" sz="3200" dirty="0"/>
              <a:t>9) Using Components with known vulnerabilities</a:t>
            </a:r>
            <a:br>
              <a:rPr lang="en-GB" sz="3200" dirty="0"/>
            </a:br>
            <a:endParaRPr lang="en-GB" sz="3200" dirty="0"/>
          </a:p>
        </p:txBody>
      </p:sp>
      <p:pic>
        <p:nvPicPr>
          <p:cNvPr id="5" name="Content Placeholder 4">
            <a:extLst>
              <a:ext uri="{FF2B5EF4-FFF2-40B4-BE49-F238E27FC236}">
                <a16:creationId xmlns:a16="http://schemas.microsoft.com/office/drawing/2014/main" id="{17126942-64AA-4112-8294-FA2447790086}"/>
              </a:ext>
            </a:extLst>
          </p:cNvPr>
          <p:cNvPicPr>
            <a:picLocks noGrp="1" noChangeAspect="1"/>
          </p:cNvPicPr>
          <p:nvPr>
            <p:ph idx="1"/>
          </p:nvPr>
        </p:nvPicPr>
        <p:blipFill>
          <a:blip r:embed="rId2"/>
          <a:stretch>
            <a:fillRect/>
          </a:stretch>
        </p:blipFill>
        <p:spPr>
          <a:xfrm>
            <a:off x="3549119" y="1284294"/>
            <a:ext cx="4671603" cy="5573706"/>
          </a:xfrm>
        </p:spPr>
      </p:pic>
    </p:spTree>
    <p:extLst>
      <p:ext uri="{BB962C8B-B14F-4D97-AF65-F5344CB8AC3E}">
        <p14:creationId xmlns:p14="http://schemas.microsoft.com/office/powerpoint/2010/main" val="365275112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Wood 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ood Type">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themeOverride>
</file>

<file path=docProps/app.xml><?xml version="1.0" encoding="utf-8"?>
<Properties xmlns="http://schemas.openxmlformats.org/officeDocument/2006/extended-properties" xmlns:vt="http://schemas.openxmlformats.org/officeDocument/2006/docPropsVTypes">
  <Template/>
  <TotalTime>1631</TotalTime>
  <Words>8150</Words>
  <Application>Microsoft Office PowerPoint</Application>
  <PresentationFormat>Widescreen</PresentationFormat>
  <Paragraphs>467</Paragraphs>
  <Slides>110</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110</vt:i4>
      </vt:variant>
    </vt:vector>
  </HeadingPairs>
  <TitlesOfParts>
    <vt:vector size="119" baseType="lpstr">
      <vt:lpstr>Arial</vt:lpstr>
      <vt:lpstr>Bookman Old Style</vt:lpstr>
      <vt:lpstr>Calibri</vt:lpstr>
      <vt:lpstr>Century Gothic</vt:lpstr>
      <vt:lpstr>Consolas</vt:lpstr>
      <vt:lpstr>Courier New</vt:lpstr>
      <vt:lpstr>Wingdings</vt:lpstr>
      <vt:lpstr>Wood Type</vt:lpstr>
      <vt:lpstr>Document</vt:lpstr>
      <vt:lpstr>Introduction to Web Application Security</vt:lpstr>
      <vt:lpstr>Background information</vt:lpstr>
      <vt:lpstr>Background information cont.</vt:lpstr>
      <vt:lpstr>Background information (final!)</vt:lpstr>
      <vt:lpstr>What’s on our schedule today? 4hours</vt:lpstr>
      <vt:lpstr>What to expect / what not to expect from this course</vt:lpstr>
      <vt:lpstr>Disclaimer</vt:lpstr>
      <vt:lpstr>Part I – An introduction to IT security concepts</vt:lpstr>
      <vt:lpstr>Terminology</vt:lpstr>
      <vt:lpstr>To put it all together</vt:lpstr>
      <vt:lpstr>Foundations of security</vt:lpstr>
      <vt:lpstr>C-I-A Triad</vt:lpstr>
      <vt:lpstr>Confidentiality, Integrity, Availability</vt:lpstr>
      <vt:lpstr>Confidentiality check</vt:lpstr>
      <vt:lpstr>Integrity check</vt:lpstr>
      <vt:lpstr>Availability check</vt:lpstr>
      <vt:lpstr>CIA check</vt:lpstr>
      <vt:lpstr>Ethical considerations in security</vt:lpstr>
      <vt:lpstr>Authentication: Who are you?</vt:lpstr>
      <vt:lpstr>Web authentication</vt:lpstr>
      <vt:lpstr>Authorization: What can you do?</vt:lpstr>
      <vt:lpstr>Authorization</vt:lpstr>
      <vt:lpstr>Encryption</vt:lpstr>
      <vt:lpstr>Auditing: key to non-repudiation* * Non repudiation guarantees that a user cannot deny performing an operation or initiating a transaction</vt:lpstr>
      <vt:lpstr>When to use them?</vt:lpstr>
      <vt:lpstr>Some examples</vt:lpstr>
      <vt:lpstr>Understanding defense in depth and layered security</vt:lpstr>
      <vt:lpstr>PowerPoint Presentation</vt:lpstr>
      <vt:lpstr>Defense in depth</vt:lpstr>
      <vt:lpstr>Defense in depth cont.</vt:lpstr>
      <vt:lpstr>What could go wrong?  Let’s discuss!</vt:lpstr>
      <vt:lpstr>Defense in depth cont.</vt:lpstr>
      <vt:lpstr>PowerPoint Presentation</vt:lpstr>
      <vt:lpstr>Shall we check the attacks going on at this very minute?</vt:lpstr>
      <vt:lpstr>Sensitive data needs to be secured during its entire lifetime wherever it resides.  </vt:lpstr>
      <vt:lpstr>Understanding layered security and defense in depth</vt:lpstr>
      <vt:lpstr>OSI Layers</vt:lpstr>
      <vt:lpstr>OSI Layers</vt:lpstr>
      <vt:lpstr>OSI Layers cont.</vt:lpstr>
      <vt:lpstr>1- The physical layer</vt:lpstr>
      <vt:lpstr>  2. The Data Link Layer  </vt:lpstr>
      <vt:lpstr>  3. The Network Layer  </vt:lpstr>
      <vt:lpstr>  4. The Transport Layer  </vt:lpstr>
      <vt:lpstr>  5. The Session Layer  </vt:lpstr>
      <vt:lpstr>  6. The Presentation Layer  </vt:lpstr>
      <vt:lpstr>  7. The Application Layer  </vt:lpstr>
      <vt:lpstr>This is a web development course, what about it?</vt:lpstr>
      <vt:lpstr>Break time! 10 minutes </vt:lpstr>
      <vt:lpstr>PowerPoint Presentation</vt:lpstr>
      <vt:lpstr>HTTP Protocol</vt:lpstr>
      <vt:lpstr>The WebServer</vt:lpstr>
      <vt:lpstr>Proxies</vt:lpstr>
      <vt:lpstr> HTTP flow  </vt:lpstr>
      <vt:lpstr>HTTP flow cont. </vt:lpstr>
      <vt:lpstr>  HTTP Messages  </vt:lpstr>
      <vt:lpstr>  HTTP Messages – Requests   </vt:lpstr>
      <vt:lpstr>  HTTP Messages – Requests cont.   </vt:lpstr>
      <vt:lpstr>HTTP Messages – Responses</vt:lpstr>
      <vt:lpstr>  HTTP Messages – Responses cont.   </vt:lpstr>
      <vt:lpstr>PowerPoint Presentation</vt:lpstr>
      <vt:lpstr>HTTP - Conclusion</vt:lpstr>
      <vt:lpstr>HTTP Security</vt:lpstr>
      <vt:lpstr>HTTP Security cont.</vt:lpstr>
      <vt:lpstr>Part II – OWASP Top 10 </vt:lpstr>
      <vt:lpstr>Shifting mindset to a hacker</vt:lpstr>
      <vt:lpstr>OWASP Foundation</vt:lpstr>
      <vt:lpstr>OWASP Projects* https://owasp.org/projects/</vt:lpstr>
      <vt:lpstr>PowerPoint Presentation</vt:lpstr>
      <vt:lpstr>OWASP Top 10</vt:lpstr>
      <vt:lpstr>OWASP Top 10 vulnerabilities</vt:lpstr>
      <vt:lpstr> Practical web application hacking </vt:lpstr>
      <vt:lpstr> Web application penetration testing </vt:lpstr>
      <vt:lpstr>WebGoat* Hacking https://owasp.org/www-project-webgoat/</vt:lpstr>
      <vt:lpstr>WebGoat* Hacking https://owasp.org/www-project-webgoat/</vt:lpstr>
      <vt:lpstr> Getting started* https://owasp.org/www-project-webgoat/ </vt:lpstr>
      <vt:lpstr>Introduction to WebGoat</vt:lpstr>
      <vt:lpstr>1) Injection</vt:lpstr>
      <vt:lpstr> 2) Broken Authentication </vt:lpstr>
      <vt:lpstr>Demo time: WebGoat hacking Broken authentication and injection (Directory traversal)</vt:lpstr>
      <vt:lpstr>How Does It Work: Path Traversal Attacks against a Web Server </vt:lpstr>
      <vt:lpstr>Encoding is the process of converting data from one form to another.</vt:lpstr>
      <vt:lpstr>Encoding example – URL encoding</vt:lpstr>
      <vt:lpstr>How Does It Work: Path Traversal Attacks against a Web Application </vt:lpstr>
      <vt:lpstr>Break time! 10 minutes </vt:lpstr>
      <vt:lpstr>Demo time: WebGoat hacking Cookie impersonation (Authentication spoofing)</vt:lpstr>
      <vt:lpstr>Demo time: WebGoat hacking Cookie impersonation further explained (Category: Authorization)</vt:lpstr>
      <vt:lpstr>Another scenario: Hacking cookies and manipulating sessions</vt:lpstr>
      <vt:lpstr>Another scenario: Hacking cookies and manipulating sessions</vt:lpstr>
      <vt:lpstr>Another scenario: Hacking cookies and manipulating sessions</vt:lpstr>
      <vt:lpstr>Another scenario: Hacking cookies and manipulating sessions</vt:lpstr>
      <vt:lpstr> 3) Sensitive Data Exposure </vt:lpstr>
      <vt:lpstr> 4) XML External Entities (XXE) </vt:lpstr>
      <vt:lpstr>5) Broken access control</vt:lpstr>
      <vt:lpstr>Demo time: WebGoat hacking Broken access control (Bypassing security controls)</vt:lpstr>
      <vt:lpstr> 6) Security misconfigurations </vt:lpstr>
      <vt:lpstr> 7) Cross Site Scripting (XSS) </vt:lpstr>
      <vt:lpstr>PowerPoint Presentation</vt:lpstr>
      <vt:lpstr> 8) Insecure Deserialization </vt:lpstr>
      <vt:lpstr> 9) Using Components with known vulnerabilities </vt:lpstr>
      <vt:lpstr> 10) Insufficient logging and monitoring </vt:lpstr>
      <vt:lpstr>Hacksplaining – Pick a vulnerability to learn about</vt:lpstr>
      <vt:lpstr>PowerPoint Presentation</vt:lpstr>
      <vt:lpstr>PowerPoint Presentation</vt:lpstr>
      <vt:lpstr>Further topics  For interested students!</vt:lpstr>
      <vt:lpstr>CSI-COP: Horizon2020 EU funded project* https://cordis.europa.eu/project/id/873169 </vt:lpstr>
      <vt:lpstr>Did you find cookie security interesting and want to learn more and be a part of a research? Web cookies: We are recruiting volunteers </vt:lpstr>
      <vt:lpstr>CSI-COP: Horizon2020 EU funded project* https://cordis.europa.eu/project/id/873169 </vt:lpstr>
      <vt:lpstr>Discussions ‘how your projects can be hacked (misused to be exact)’</vt:lpstr>
      <vt:lpstr>Feel free to go through the pentesting guidelines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Application Security</dc:title>
  <dc:creator>Deniz Ozdemir</dc:creator>
  <cp:lastModifiedBy>Deniz Ozdemir</cp:lastModifiedBy>
  <cp:revision>258</cp:revision>
  <dcterms:created xsi:type="dcterms:W3CDTF">2020-07-27T11:52:42Z</dcterms:created>
  <dcterms:modified xsi:type="dcterms:W3CDTF">2020-10-18T15:18:09Z</dcterms:modified>
</cp:coreProperties>
</file>